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30"/>
  </p:notesMasterIdLst>
  <p:sldIdLst>
    <p:sldId id="257" r:id="rId2"/>
    <p:sldId id="258" r:id="rId3"/>
    <p:sldId id="280" r:id="rId4"/>
    <p:sldId id="268" r:id="rId5"/>
    <p:sldId id="277" r:id="rId6"/>
    <p:sldId id="284" r:id="rId7"/>
    <p:sldId id="288" r:id="rId8"/>
    <p:sldId id="256" r:id="rId9"/>
    <p:sldId id="298" r:id="rId10"/>
    <p:sldId id="299" r:id="rId11"/>
    <p:sldId id="300" r:id="rId12"/>
    <p:sldId id="293" r:id="rId13"/>
    <p:sldId id="294" r:id="rId14"/>
    <p:sldId id="301" r:id="rId15"/>
    <p:sldId id="302" r:id="rId16"/>
    <p:sldId id="306" r:id="rId17"/>
    <p:sldId id="304" r:id="rId18"/>
    <p:sldId id="305" r:id="rId19"/>
    <p:sldId id="307" r:id="rId20"/>
    <p:sldId id="310" r:id="rId21"/>
    <p:sldId id="311" r:id="rId22"/>
    <p:sldId id="312" r:id="rId23"/>
    <p:sldId id="308" r:id="rId24"/>
    <p:sldId id="309" r:id="rId25"/>
    <p:sldId id="313" r:id="rId26"/>
    <p:sldId id="314" r:id="rId27"/>
    <p:sldId id="315" r:id="rId28"/>
    <p:sldId id="285" r:id="rId29"/>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l" initials="A" lastIdx="1" clrIdx="0">
    <p:extLst>
      <p:ext uri="{19B8F6BF-5375-455C-9EA6-DF929625EA0E}">
        <p15:presenceInfo xmlns:p15="http://schemas.microsoft.com/office/powerpoint/2012/main" userId="Ama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50599"/>
    <a:srgbClr val="4A3702"/>
    <a:srgbClr val="004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85151FA-81A8-4FD2-A420-ECBAFC4BF193}" type="datetimeFigureOut">
              <a:rPr lang="fr-FR" smtClean="0"/>
              <a:pPr/>
              <a:t>27/08/2020</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FE700B5-3554-475C-B160-2A4763CF594D}"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9FE700B5-3554-475C-B160-2A4763CF594D}" type="slidenum">
              <a:rPr lang="fr-FR" smtClean="0"/>
              <a:pPr/>
              <a:t>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E700B5-3554-475C-B160-2A4763CF594D}" type="slidenum">
              <a:rPr lang="fr-FR" smtClean="0"/>
              <a:pPr/>
              <a:t>8</a:t>
            </a:fld>
            <a:endParaRPr lang="fr-FR"/>
          </a:p>
        </p:txBody>
      </p:sp>
    </p:spTree>
    <p:extLst>
      <p:ext uri="{BB962C8B-B14F-4D97-AF65-F5344CB8AC3E}">
        <p14:creationId xmlns:p14="http://schemas.microsoft.com/office/powerpoint/2010/main" val="386903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9FE700B5-3554-475C-B160-2A4763CF594D}" type="slidenum">
              <a:rPr lang="fr-FR" smtClean="0"/>
              <a:pPr/>
              <a:t>10</a:t>
            </a:fld>
            <a:endParaRPr lang="fr-FR"/>
          </a:p>
        </p:txBody>
      </p:sp>
    </p:spTree>
    <p:extLst>
      <p:ext uri="{BB962C8B-B14F-4D97-AF65-F5344CB8AC3E}">
        <p14:creationId xmlns:p14="http://schemas.microsoft.com/office/powerpoint/2010/main" val="3526288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9A11BA89-F04F-4143-9151-B16AA1DC6105}"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169763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F90ADFC6-BA26-4D3B-A15F-DF550C68964B}"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4091165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D9D07AD-1AFB-496B-8A4E-458085EC33BE}"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7951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D8E71C-6874-47FA-9193-36DC4FD1EF4D}"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1542857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67371094-1094-4274-BCCB-5AB96CA45954}"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55488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B39A9CF3-DD7C-4ADD-A9C0-5CF1C45BD987}"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58498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639E1EA4-B843-481E-BE2A-78480BCDC23D}"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1500181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C32472D-F31D-40E5-ADE2-0C33A19A6B3F}"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287494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0A0D93D0-BD2B-4B18-A6CC-70A37CB5127B}"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3493636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7E6EB97C-4892-49C1-805B-C608FA713D08}" type="datetime1">
              <a:rPr lang="fr-FR" smtClean="0"/>
              <a:t>27/08/2020</a:t>
            </a:fld>
            <a:endParaRPr lang="fr-FR"/>
          </a:p>
        </p:txBody>
      </p:sp>
      <p:sp>
        <p:nvSpPr>
          <p:cNvPr id="5" name="Footer Placeholder 4"/>
          <p:cNvSpPr>
            <a:spLocks noGrp="1"/>
          </p:cNvSpPr>
          <p:nvPr>
            <p:ph type="ftr" sz="quarter" idx="11"/>
          </p:nvPr>
        </p:nvSpPr>
        <p:spPr/>
        <p:txBody>
          <a:bodyPr/>
          <a:lstStyle/>
          <a:p>
            <a:r>
              <a:rPr lang="fr-FR"/>
              <a:t>AE ASSOIMDH 2019/2020</a:t>
            </a:r>
          </a:p>
        </p:txBody>
      </p:sp>
      <p:sp>
        <p:nvSpPr>
          <p:cNvPr id="6" name="Slide Number Placeholder 5"/>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2868559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fr-FR"/>
              <a:t>Modifiez le style du titre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9745FAE1-49F3-47A0-9FFC-84C3C7413795}" type="datetime1">
              <a:rPr lang="fr-FR" smtClean="0"/>
              <a:t>27/08/2020</a:t>
            </a:fld>
            <a:endParaRPr lang="fr-FR"/>
          </a:p>
        </p:txBody>
      </p:sp>
      <p:sp>
        <p:nvSpPr>
          <p:cNvPr id="6" name="Footer Placeholder 5"/>
          <p:cNvSpPr>
            <a:spLocks noGrp="1"/>
          </p:cNvSpPr>
          <p:nvPr>
            <p:ph type="ftr" sz="quarter" idx="11"/>
          </p:nvPr>
        </p:nvSpPr>
        <p:spPr/>
        <p:txBody>
          <a:bodyPr/>
          <a:lstStyle/>
          <a:p>
            <a:r>
              <a:rPr lang="fr-FR"/>
              <a:t>AE ASSOIMDH 2019/2020</a:t>
            </a:r>
          </a:p>
        </p:txBody>
      </p:sp>
      <p:sp>
        <p:nvSpPr>
          <p:cNvPr id="7" name="Slide Number Placeholder 6"/>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92022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A6B8A46-6B4A-4178-8731-80110ACADD19}" type="datetime1">
              <a:rPr lang="fr-FR" smtClean="0"/>
              <a:t>27/08/2020</a:t>
            </a:fld>
            <a:endParaRPr lang="fr-FR"/>
          </a:p>
        </p:txBody>
      </p:sp>
      <p:sp>
        <p:nvSpPr>
          <p:cNvPr id="8" name="Footer Placeholder 7"/>
          <p:cNvSpPr>
            <a:spLocks noGrp="1"/>
          </p:cNvSpPr>
          <p:nvPr>
            <p:ph type="ftr" sz="quarter" idx="11"/>
          </p:nvPr>
        </p:nvSpPr>
        <p:spPr/>
        <p:txBody>
          <a:bodyPr/>
          <a:lstStyle/>
          <a:p>
            <a:r>
              <a:rPr lang="fr-FR"/>
              <a:t>AE ASSOIMDH 2019/2020</a:t>
            </a:r>
          </a:p>
        </p:txBody>
      </p:sp>
      <p:sp>
        <p:nvSpPr>
          <p:cNvPr id="9" name="Slide Number Placeholder 8"/>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2566216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FD7A32C-4A40-4D92-85A5-42F0251207BE}" type="datetime1">
              <a:rPr lang="fr-FR" smtClean="0"/>
              <a:t>27/08/2020</a:t>
            </a:fld>
            <a:endParaRPr lang="fr-FR"/>
          </a:p>
        </p:txBody>
      </p:sp>
      <p:sp>
        <p:nvSpPr>
          <p:cNvPr id="4" name="Footer Placeholder 3"/>
          <p:cNvSpPr>
            <a:spLocks noGrp="1"/>
          </p:cNvSpPr>
          <p:nvPr>
            <p:ph type="ftr" sz="quarter" idx="11"/>
          </p:nvPr>
        </p:nvSpPr>
        <p:spPr/>
        <p:txBody>
          <a:bodyPr/>
          <a:lstStyle/>
          <a:p>
            <a:r>
              <a:rPr lang="fr-FR"/>
              <a:t>AE ASSOIMDH 2019/2020</a:t>
            </a:r>
          </a:p>
        </p:txBody>
      </p:sp>
      <p:sp>
        <p:nvSpPr>
          <p:cNvPr id="5" name="Slide Number Placeholder 4"/>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3417785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340C9-C5AA-4697-8BE9-BE6C6B377399}" type="datetime1">
              <a:rPr lang="fr-FR" smtClean="0"/>
              <a:t>27/08/2020</a:t>
            </a:fld>
            <a:endParaRPr lang="fr-FR"/>
          </a:p>
        </p:txBody>
      </p:sp>
      <p:sp>
        <p:nvSpPr>
          <p:cNvPr id="3" name="Footer Placeholder 2"/>
          <p:cNvSpPr>
            <a:spLocks noGrp="1"/>
          </p:cNvSpPr>
          <p:nvPr>
            <p:ph type="ftr" sz="quarter" idx="11"/>
          </p:nvPr>
        </p:nvSpPr>
        <p:spPr/>
        <p:txBody>
          <a:bodyPr/>
          <a:lstStyle/>
          <a:p>
            <a:r>
              <a:rPr lang="fr-FR"/>
              <a:t>AE ASSOIMDH 2019/2020</a:t>
            </a:r>
          </a:p>
        </p:txBody>
      </p:sp>
      <p:sp>
        <p:nvSpPr>
          <p:cNvPr id="4" name="Slide Number Placeholder 3"/>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248997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7EEDDE8-0F97-41ED-ABD0-271BC587B828}" type="datetime1">
              <a:rPr lang="fr-FR" smtClean="0"/>
              <a:t>27/08/2020</a:t>
            </a:fld>
            <a:endParaRPr lang="fr-FR"/>
          </a:p>
        </p:txBody>
      </p:sp>
      <p:sp>
        <p:nvSpPr>
          <p:cNvPr id="6" name="Footer Placeholder 5"/>
          <p:cNvSpPr>
            <a:spLocks noGrp="1"/>
          </p:cNvSpPr>
          <p:nvPr>
            <p:ph type="ftr" sz="quarter" idx="11"/>
          </p:nvPr>
        </p:nvSpPr>
        <p:spPr/>
        <p:txBody>
          <a:bodyPr/>
          <a:lstStyle/>
          <a:p>
            <a:r>
              <a:rPr lang="fr-FR"/>
              <a:t>AE ASSOIMDH 2019/2020</a:t>
            </a:r>
          </a:p>
        </p:txBody>
      </p:sp>
      <p:sp>
        <p:nvSpPr>
          <p:cNvPr id="7" name="Slide Number Placeholder 6"/>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181935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74625B21-4B7C-4D97-831E-711E95434BF6}" type="datetime1">
              <a:rPr lang="fr-FR" smtClean="0"/>
              <a:t>27/08/2020</a:t>
            </a:fld>
            <a:endParaRPr lang="fr-FR"/>
          </a:p>
        </p:txBody>
      </p:sp>
      <p:sp>
        <p:nvSpPr>
          <p:cNvPr id="6" name="Footer Placeholder 5"/>
          <p:cNvSpPr>
            <a:spLocks noGrp="1"/>
          </p:cNvSpPr>
          <p:nvPr>
            <p:ph type="ftr" sz="quarter" idx="11"/>
          </p:nvPr>
        </p:nvSpPr>
        <p:spPr/>
        <p:txBody>
          <a:bodyPr/>
          <a:lstStyle/>
          <a:p>
            <a:r>
              <a:rPr lang="fr-FR"/>
              <a:t>AE ASSOIMDH 2019/2020</a:t>
            </a:r>
          </a:p>
        </p:txBody>
      </p:sp>
      <p:sp>
        <p:nvSpPr>
          <p:cNvPr id="7" name="Slide Number Placeholder 6"/>
          <p:cNvSpPr>
            <a:spLocks noGrp="1"/>
          </p:cNvSpPr>
          <p:nvPr>
            <p:ph type="sldNum" sz="quarter" idx="12"/>
          </p:nvPr>
        </p:nvSpPr>
        <p:spPr/>
        <p:txBody>
          <a:bodyPr/>
          <a:lstStyle/>
          <a:p>
            <a:fld id="{D23E28CC-D0C4-4243-898F-4D5A84690B1A}" type="slidenum">
              <a:rPr lang="fr-FR" smtClean="0"/>
              <a:pPr/>
              <a:t>‹N°›</a:t>
            </a:fld>
            <a:endParaRPr lang="fr-FR"/>
          </a:p>
        </p:txBody>
      </p:sp>
    </p:spTree>
    <p:extLst>
      <p:ext uri="{BB962C8B-B14F-4D97-AF65-F5344CB8AC3E}">
        <p14:creationId xmlns:p14="http://schemas.microsoft.com/office/powerpoint/2010/main" val="2556647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2A15C6C-EB04-4B08-915D-91D51DAE99CA}" type="datetime1">
              <a:rPr lang="fr-FR" smtClean="0"/>
              <a:t>27/08/2020</a:t>
            </a:fld>
            <a:endParaRPr lang="fr-F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AE ASSOIMDH 2019/2020</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23E28CC-D0C4-4243-898F-4D5A84690B1A}" type="slidenum">
              <a:rPr lang="fr-FR" smtClean="0"/>
              <a:pPr/>
              <a:t>‹N°›</a:t>
            </a:fld>
            <a:endParaRPr lang="fr-FR"/>
          </a:p>
        </p:txBody>
      </p:sp>
    </p:spTree>
    <p:extLst>
      <p:ext uri="{BB962C8B-B14F-4D97-AF65-F5344CB8AC3E}">
        <p14:creationId xmlns:p14="http://schemas.microsoft.com/office/powerpoint/2010/main" val="183687900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752" r:id="rId15"/>
    <p:sldLayoutId id="2147483753"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association-imdh.org/" TargetMode="External"/><Relationship Id="rId2" Type="http://schemas.openxmlformats.org/officeDocument/2006/relationships/hyperlink" Target="mailto:Assoimdh.mtp34@gmail.com"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10" Type="http://schemas.openxmlformats.org/officeDocument/2006/relationships/image" Target="../media/image44.jpeg"/><Relationship Id="rId4" Type="http://schemas.openxmlformats.org/officeDocument/2006/relationships/image" Target="../media/image38.jpeg"/><Relationship Id="rId9" Type="http://schemas.openxmlformats.org/officeDocument/2006/relationships/image" Target="../media/image43.jpeg"/></Relationships>
</file>

<file path=ppt/slides/_rels/slide2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24.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27.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facebook.com/association.imdh/"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385195" y="5392441"/>
            <a:ext cx="5643602" cy="646331"/>
          </a:xfrm>
          <a:prstGeom prst="rect">
            <a:avLst/>
          </a:prstGeom>
          <a:noFill/>
        </p:spPr>
        <p:txBody>
          <a:bodyPr wrap="square" rtlCol="0">
            <a:spAutoFit/>
          </a:bodyPr>
          <a:lstStyle/>
          <a:p>
            <a:pPr algn="ctr"/>
            <a:r>
              <a:rPr lang="fr-FR" b="1" dirty="0">
                <a:solidFill>
                  <a:srgbClr val="002060"/>
                </a:solidFill>
                <a:latin typeface="Times New Roman" pitchFamily="18" charset="0"/>
                <a:cs typeface="Times New Roman" pitchFamily="18" charset="0"/>
              </a:rPr>
              <a:t>RDC : W343026564 – SIRET </a:t>
            </a:r>
            <a:r>
              <a:rPr lang="fr-FR" b="1">
                <a:solidFill>
                  <a:srgbClr val="002060"/>
                </a:solidFill>
                <a:latin typeface="Times New Roman" pitchFamily="18" charset="0"/>
                <a:cs typeface="Times New Roman" pitchFamily="18" charset="0"/>
              </a:rPr>
              <a:t>: 851073049 00013</a:t>
            </a:r>
            <a:endParaRPr lang="fr-FR" b="1" dirty="0">
              <a:solidFill>
                <a:srgbClr val="002060"/>
              </a:solidFill>
              <a:latin typeface="Times New Roman" pitchFamily="18" charset="0"/>
              <a:cs typeface="Times New Roman" pitchFamily="18" charset="0"/>
            </a:endParaRPr>
          </a:p>
          <a:p>
            <a:pPr algn="ctr"/>
            <a:r>
              <a:rPr lang="fr-FR" b="1" dirty="0">
                <a:solidFill>
                  <a:srgbClr val="002060"/>
                </a:solidFill>
                <a:latin typeface="Times New Roman" pitchFamily="18" charset="0"/>
                <a:cs typeface="Times New Roman" pitchFamily="18" charset="0"/>
              </a:rPr>
              <a:t>Loi 1 Juillet 1901 et le décret du 16 Août 1901</a:t>
            </a:r>
          </a:p>
        </p:txBody>
      </p:sp>
      <p:sp>
        <p:nvSpPr>
          <p:cNvPr id="7" name="Titre 1">
            <a:extLst>
              <a:ext uri="{FF2B5EF4-FFF2-40B4-BE49-F238E27FC236}">
                <a16:creationId xmlns:a16="http://schemas.microsoft.com/office/drawing/2014/main" id="{D0006012-6CCA-4C53-9BDD-178D545691D4}"/>
              </a:ext>
            </a:extLst>
          </p:cNvPr>
          <p:cNvSpPr>
            <a:spLocks noGrp="1"/>
          </p:cNvSpPr>
          <p:nvPr>
            <p:ph type="ctrTitle"/>
          </p:nvPr>
        </p:nvSpPr>
        <p:spPr>
          <a:xfrm>
            <a:off x="341981" y="3250978"/>
            <a:ext cx="7766936" cy="1224136"/>
          </a:xfrm>
        </p:spPr>
        <p:txBody>
          <a:bodyPr/>
          <a:lstStyle/>
          <a:p>
            <a:pPr algn="ctr"/>
            <a:br>
              <a:rPr lang="fr-FR" sz="3200" dirty="0">
                <a:solidFill>
                  <a:srgbClr val="0040C0"/>
                </a:solidFill>
                <a:latin typeface="Algerian" panose="04020705040A02060702" pitchFamily="82" charset="0"/>
              </a:rPr>
            </a:br>
            <a:r>
              <a:rPr lang="fr-FR" sz="3200" dirty="0">
                <a:solidFill>
                  <a:srgbClr val="002060"/>
                </a:solidFill>
                <a:latin typeface="Algerian" panose="04020705040A02060702" pitchFamily="82" charset="0"/>
              </a:rPr>
              <a:t>INSTITUT MEDITERRANEEN </a:t>
            </a:r>
            <a:br>
              <a:rPr lang="fr-FR" sz="3200" dirty="0">
                <a:solidFill>
                  <a:srgbClr val="002060"/>
                </a:solidFill>
                <a:latin typeface="Algerian" panose="04020705040A02060702" pitchFamily="82" charset="0"/>
              </a:rPr>
            </a:br>
            <a:r>
              <a:rPr lang="fr-FR" sz="3200" dirty="0">
                <a:solidFill>
                  <a:srgbClr val="002060"/>
                </a:solidFill>
                <a:latin typeface="Algerian" panose="04020705040A02060702" pitchFamily="82" charset="0"/>
              </a:rPr>
              <a:t>DU </a:t>
            </a:r>
            <a:br>
              <a:rPr lang="fr-FR" sz="3200" dirty="0">
                <a:solidFill>
                  <a:srgbClr val="002060"/>
                </a:solidFill>
                <a:latin typeface="Algerian" panose="04020705040A02060702" pitchFamily="82" charset="0"/>
              </a:rPr>
            </a:br>
            <a:r>
              <a:rPr lang="fr-FR" sz="3200" dirty="0">
                <a:solidFill>
                  <a:srgbClr val="002060"/>
                </a:solidFill>
                <a:latin typeface="Algerian" panose="04020705040A02060702" pitchFamily="82" charset="0"/>
              </a:rPr>
              <a:t>DEVELOPPEMENT HUMAIN</a:t>
            </a:r>
          </a:p>
        </p:txBody>
      </p:sp>
      <p:sp>
        <p:nvSpPr>
          <p:cNvPr id="6" name="Espace réservé du contenu 3">
            <a:extLst>
              <a:ext uri="{FF2B5EF4-FFF2-40B4-BE49-F238E27FC236}">
                <a16:creationId xmlns:a16="http://schemas.microsoft.com/office/drawing/2014/main" id="{DBC3B9B5-1FE9-4332-9D61-5729416F7BA1}"/>
              </a:ext>
            </a:extLst>
          </p:cNvPr>
          <p:cNvSpPr txBox="1">
            <a:spLocks/>
          </p:cNvSpPr>
          <p:nvPr/>
        </p:nvSpPr>
        <p:spPr>
          <a:xfrm>
            <a:off x="661053" y="6060025"/>
            <a:ext cx="7128792" cy="1056700"/>
          </a:xfrm>
          <a:prstGeom prst="rect">
            <a:avLst/>
          </a:prstGeom>
          <a:noFill/>
        </p:spPr>
        <p:txBody>
          <a:bodyPr vert="horz" wrap="square" lIns="91440" tIns="45720" rIns="91440" bIns="45720" rtlCol="0" anchor="t">
            <a:sp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algn="ctr"/>
            <a:r>
              <a:rPr lang="fr-FR" sz="1400" dirty="0">
                <a:latin typeface="Times New Roman" pitchFamily="18" charset="0"/>
                <a:cs typeface="Times New Roman" pitchFamily="18" charset="0"/>
              </a:rPr>
              <a:t>2 Bis Rue des Catalpas - 34070 Montpellier - France</a:t>
            </a:r>
          </a:p>
          <a:p>
            <a:pPr algn="ctr"/>
            <a:r>
              <a:rPr lang="fr-FR" sz="1400" dirty="0">
                <a:hlinkClick r:id="rId2"/>
              </a:rPr>
              <a:t>Assoimdh.mtp34@gmail.com</a:t>
            </a:r>
            <a:r>
              <a:rPr lang="fr-FR" sz="1400" dirty="0"/>
              <a:t>    -     </a:t>
            </a:r>
            <a:r>
              <a:rPr lang="fr-FR" sz="1400" dirty="0">
                <a:hlinkClick r:id="rId3"/>
              </a:rPr>
              <a:t>www.association-imdh.org</a:t>
            </a:r>
            <a:endParaRPr lang="fr-FR" sz="1400" dirty="0"/>
          </a:p>
          <a:p>
            <a:pPr algn="ctr"/>
            <a:endParaRPr lang="fr-FR" dirty="0"/>
          </a:p>
        </p:txBody>
      </p:sp>
      <p:sp>
        <p:nvSpPr>
          <p:cNvPr id="2" name="Espace réservé du pied de page 1">
            <a:extLst>
              <a:ext uri="{FF2B5EF4-FFF2-40B4-BE49-F238E27FC236}">
                <a16:creationId xmlns:a16="http://schemas.microsoft.com/office/drawing/2014/main" id="{E7FC3CD5-458B-4CCB-9D51-E476104EC28D}"/>
              </a:ext>
            </a:extLst>
          </p:cNvPr>
          <p:cNvSpPr>
            <a:spLocks noGrp="1"/>
          </p:cNvSpPr>
          <p:nvPr>
            <p:ph type="ftr" sz="quarter" idx="11"/>
          </p:nvPr>
        </p:nvSpPr>
        <p:spPr>
          <a:xfrm>
            <a:off x="-50973" y="6590974"/>
            <a:ext cx="4622973" cy="365125"/>
          </a:xfrm>
        </p:spPr>
        <p:txBody>
          <a:bodyPr/>
          <a:lstStyle/>
          <a:p>
            <a:r>
              <a:rPr lang="fr-FR" dirty="0">
                <a:solidFill>
                  <a:srgbClr val="250599"/>
                </a:solidFill>
              </a:rPr>
              <a:t>AE ASSOIMDH 2019/2020</a:t>
            </a:r>
          </a:p>
        </p:txBody>
      </p:sp>
      <p:sp>
        <p:nvSpPr>
          <p:cNvPr id="4" name="ZoneTexte 3">
            <a:extLst>
              <a:ext uri="{FF2B5EF4-FFF2-40B4-BE49-F238E27FC236}">
                <a16:creationId xmlns:a16="http://schemas.microsoft.com/office/drawing/2014/main" id="{96899F37-2B57-473E-B974-5830D4768114}"/>
              </a:ext>
            </a:extLst>
          </p:cNvPr>
          <p:cNvSpPr txBox="1"/>
          <p:nvPr/>
        </p:nvSpPr>
        <p:spPr>
          <a:xfrm>
            <a:off x="2558007" y="4725528"/>
            <a:ext cx="3334883" cy="461665"/>
          </a:xfrm>
          <a:prstGeom prst="rect">
            <a:avLst/>
          </a:prstGeom>
          <a:noFill/>
        </p:spPr>
        <p:txBody>
          <a:bodyPr wrap="square" rtlCol="0">
            <a:spAutoFit/>
          </a:bodyPr>
          <a:lstStyle/>
          <a:p>
            <a:r>
              <a:rPr lang="fr-FR" sz="2400" dirty="0">
                <a:solidFill>
                  <a:srgbClr val="C00000"/>
                </a:solidFill>
                <a:latin typeface="Algerian" panose="04020705040A02060702" pitchFamily="82" charset="0"/>
              </a:rPr>
              <a:t>TOUJOURS EN ACTION</a:t>
            </a:r>
          </a:p>
        </p:txBody>
      </p:sp>
      <p:pic>
        <p:nvPicPr>
          <p:cNvPr id="9" name="Image 8">
            <a:extLst>
              <a:ext uri="{FF2B5EF4-FFF2-40B4-BE49-F238E27FC236}">
                <a16:creationId xmlns:a16="http://schemas.microsoft.com/office/drawing/2014/main" id="{441DD083-3109-407E-91ED-F2D450237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06248" y="353915"/>
            <a:ext cx="2438400" cy="2438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F57FBEC-E2C1-4FDE-AD47-99AE2F647F35}"/>
              </a:ext>
            </a:extLst>
          </p:cNvPr>
          <p:cNvSpPr>
            <a:spLocks noGrp="1"/>
          </p:cNvSpPr>
          <p:nvPr>
            <p:ph type="ftr" sz="quarter" idx="11"/>
          </p:nvPr>
        </p:nvSpPr>
        <p:spPr>
          <a:xfrm>
            <a:off x="15188" y="6584050"/>
            <a:ext cx="4723209" cy="273844"/>
          </a:xfrm>
        </p:spPr>
        <p:txBody>
          <a:bodyPr/>
          <a:lstStyle/>
          <a:p>
            <a:r>
              <a:rPr lang="en-US" dirty="0">
                <a:solidFill>
                  <a:schemeClr val="accent1">
                    <a:lumMod val="75000"/>
                  </a:schemeClr>
                </a:solidFill>
              </a:rPr>
              <a:t>AEAMDH  102019          </a:t>
            </a:r>
          </a:p>
        </p:txBody>
      </p:sp>
      <p:sp>
        <p:nvSpPr>
          <p:cNvPr id="4" name="Espace réservé du numéro de diapositive 3">
            <a:extLst>
              <a:ext uri="{FF2B5EF4-FFF2-40B4-BE49-F238E27FC236}">
                <a16:creationId xmlns:a16="http://schemas.microsoft.com/office/drawing/2014/main" id="{E44095B9-9A95-4852-9714-025BDDEEA822}"/>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
        <p:nvSpPr>
          <p:cNvPr id="6" name="Rectangle 5">
            <a:extLst>
              <a:ext uri="{FF2B5EF4-FFF2-40B4-BE49-F238E27FC236}">
                <a16:creationId xmlns:a16="http://schemas.microsoft.com/office/drawing/2014/main" id="{CC4E1793-0197-4F15-B0AA-1701D6F01CDE}"/>
              </a:ext>
            </a:extLst>
          </p:cNvPr>
          <p:cNvSpPr/>
          <p:nvPr/>
        </p:nvSpPr>
        <p:spPr>
          <a:xfrm>
            <a:off x="2649344" y="1045978"/>
            <a:ext cx="4178105" cy="70442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002060"/>
              </a:solidFill>
            </a:endParaRPr>
          </a:p>
          <a:p>
            <a:pPr algn="ctr"/>
            <a:r>
              <a:rPr lang="fr-FR" sz="1200" b="1" dirty="0">
                <a:solidFill>
                  <a:srgbClr val="002060"/>
                </a:solidFill>
              </a:rPr>
              <a:t>Date : LUNDI 18 DECEMBRE 2019</a:t>
            </a:r>
          </a:p>
          <a:p>
            <a:pPr algn="ctr"/>
            <a:r>
              <a:rPr lang="fr-FR" sz="1200" b="1" dirty="0">
                <a:solidFill>
                  <a:srgbClr val="002060"/>
                </a:solidFill>
              </a:rPr>
              <a:t>ESPACE JACQUES 1</a:t>
            </a:r>
            <a:r>
              <a:rPr lang="fr-FR" sz="1200" b="1" baseline="30000" dirty="0">
                <a:solidFill>
                  <a:srgbClr val="002060"/>
                </a:solidFill>
              </a:rPr>
              <a:t>ER</a:t>
            </a:r>
            <a:r>
              <a:rPr lang="fr-FR" sz="1200" b="1" dirty="0">
                <a:solidFill>
                  <a:srgbClr val="002060"/>
                </a:solidFill>
              </a:rPr>
              <a:t> D’ARAGON – Montpellier</a:t>
            </a:r>
          </a:p>
          <a:p>
            <a:pPr algn="ctr"/>
            <a:r>
              <a:rPr lang="fr-FR" sz="1200" b="1" dirty="0">
                <a:solidFill>
                  <a:srgbClr val="002060"/>
                </a:solidFill>
              </a:rPr>
              <a:t>Début : 19H00         Fin :  23H30</a:t>
            </a:r>
          </a:p>
          <a:p>
            <a:pPr algn="ctr"/>
            <a:endParaRPr lang="fr-FR" sz="1350" dirty="0">
              <a:solidFill>
                <a:srgbClr val="002060"/>
              </a:solidFill>
            </a:endParaRPr>
          </a:p>
        </p:txBody>
      </p:sp>
      <p:pic>
        <p:nvPicPr>
          <p:cNvPr id="7" name="Image 6">
            <a:extLst>
              <a:ext uri="{FF2B5EF4-FFF2-40B4-BE49-F238E27FC236}">
                <a16:creationId xmlns:a16="http://schemas.microsoft.com/office/drawing/2014/main" id="{7E57A072-8C37-45B7-B6B7-3D4A5FEAEA59}"/>
              </a:ext>
            </a:extLst>
          </p:cNvPr>
          <p:cNvPicPr>
            <a:picLocks noChangeAspect="1"/>
          </p:cNvPicPr>
          <p:nvPr/>
        </p:nvPicPr>
        <p:blipFill>
          <a:blip r:embed="rId3"/>
          <a:stretch>
            <a:fillRect/>
          </a:stretch>
        </p:blipFill>
        <p:spPr>
          <a:xfrm>
            <a:off x="15188" y="0"/>
            <a:ext cx="1496012" cy="1496012"/>
          </a:xfrm>
          <a:prstGeom prst="rect">
            <a:avLst/>
          </a:prstGeom>
        </p:spPr>
      </p:pic>
      <p:sp>
        <p:nvSpPr>
          <p:cNvPr id="10" name="Rectangle 9">
            <a:extLst>
              <a:ext uri="{FF2B5EF4-FFF2-40B4-BE49-F238E27FC236}">
                <a16:creationId xmlns:a16="http://schemas.microsoft.com/office/drawing/2014/main" id="{0A6C851C-90ED-478E-9BD0-79EFD99324C5}"/>
              </a:ext>
            </a:extLst>
          </p:cNvPr>
          <p:cNvSpPr/>
          <p:nvPr/>
        </p:nvSpPr>
        <p:spPr>
          <a:xfrm>
            <a:off x="1699909" y="3021"/>
            <a:ext cx="6336704" cy="977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rPr>
              <a:t>ECHANGE INTER-CULTUREL</a:t>
            </a:r>
          </a:p>
          <a:p>
            <a:pPr algn="ctr"/>
            <a:r>
              <a:rPr lang="fr-FR" b="1" dirty="0">
                <a:solidFill>
                  <a:srgbClr val="FF0000"/>
                </a:solidFill>
              </a:rPr>
              <a:t>Conférence « Maroc –France, Histoire &amp; Mémoire »</a:t>
            </a:r>
          </a:p>
        </p:txBody>
      </p:sp>
      <p:sp>
        <p:nvSpPr>
          <p:cNvPr id="11" name="Rectangle 10">
            <a:extLst>
              <a:ext uri="{FF2B5EF4-FFF2-40B4-BE49-F238E27FC236}">
                <a16:creationId xmlns:a16="http://schemas.microsoft.com/office/drawing/2014/main" id="{15E879D7-2E06-4278-B91F-5D31E0AF1CFC}"/>
              </a:ext>
            </a:extLst>
          </p:cNvPr>
          <p:cNvSpPr/>
          <p:nvPr/>
        </p:nvSpPr>
        <p:spPr>
          <a:xfrm>
            <a:off x="3779912" y="1998905"/>
            <a:ext cx="5380736" cy="4858988"/>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002060"/>
                </a:solidFill>
              </a:rPr>
              <a:t>Présence :</a:t>
            </a:r>
          </a:p>
          <a:p>
            <a:pPr algn="ctr"/>
            <a:r>
              <a:rPr lang="fr-FR" sz="1600" b="1" dirty="0">
                <a:solidFill>
                  <a:srgbClr val="002060"/>
                </a:solidFill>
                <a:latin typeface="Times New Roman" panose="02020603050405020304" pitchFamily="18" charset="0"/>
                <a:cs typeface="Times New Roman" panose="02020603050405020304" pitchFamily="18" charset="0"/>
              </a:rPr>
              <a:t>Mr Le Consul Général Du Royaume Du Maroc à Montpellier : </a:t>
            </a:r>
            <a:r>
              <a:rPr lang="fr-FR" sz="1600" b="1" dirty="0" err="1">
                <a:solidFill>
                  <a:srgbClr val="002060"/>
                </a:solidFill>
                <a:latin typeface="Times New Roman" panose="02020603050405020304" pitchFamily="18" charset="0"/>
                <a:cs typeface="Times New Roman" panose="02020603050405020304" pitchFamily="18" charset="0"/>
              </a:rPr>
              <a:t>Ahmmed</a:t>
            </a:r>
            <a:r>
              <a:rPr lang="fr-FR" sz="1600" b="1" dirty="0">
                <a:solidFill>
                  <a:srgbClr val="002060"/>
                </a:solidFill>
                <a:latin typeface="Times New Roman" panose="02020603050405020304" pitchFamily="18" charset="0"/>
                <a:cs typeface="Times New Roman" panose="02020603050405020304" pitchFamily="18" charset="0"/>
              </a:rPr>
              <a:t> AGARGI</a:t>
            </a:r>
          </a:p>
          <a:p>
            <a:pPr algn="ctr"/>
            <a:r>
              <a:rPr lang="fr-FR" sz="1600" b="1" dirty="0">
                <a:solidFill>
                  <a:srgbClr val="002060"/>
                </a:solidFill>
                <a:latin typeface="Times New Roman" panose="02020603050405020304" pitchFamily="18" charset="0"/>
                <a:cs typeface="Times New Roman" panose="02020603050405020304" pitchFamily="18" charset="0"/>
              </a:rPr>
              <a:t>Mr le Colonel de la Gendarmerie de l’Hérault : Jean Yves COMBE</a:t>
            </a:r>
          </a:p>
          <a:p>
            <a:pPr algn="ctr"/>
            <a:r>
              <a:rPr lang="fr-FR" sz="1600" b="1" dirty="0">
                <a:solidFill>
                  <a:srgbClr val="002060"/>
                </a:solidFill>
                <a:latin typeface="Times New Roman" panose="02020603050405020304" pitchFamily="18" charset="0"/>
                <a:cs typeface="Times New Roman" panose="02020603050405020304" pitchFamily="18" charset="0"/>
              </a:rPr>
              <a:t>Mr Le Consul Général Honoré de Pologne : Daniel KAN-LACAS &amp; son épouse,</a:t>
            </a:r>
          </a:p>
          <a:p>
            <a:pPr algn="ctr"/>
            <a:r>
              <a:rPr lang="fr-FR" sz="1600" b="1" dirty="0">
                <a:solidFill>
                  <a:srgbClr val="002060"/>
                </a:solidFill>
                <a:latin typeface="Times New Roman" panose="02020603050405020304" pitchFamily="18" charset="0"/>
                <a:cs typeface="Times New Roman" panose="02020603050405020304" pitchFamily="18" charset="0"/>
              </a:rPr>
              <a:t>Mme La Consule Honorée de Suisse : </a:t>
            </a:r>
            <a:r>
              <a:rPr lang="fr-FR" sz="1600" b="1" dirty="0" err="1">
                <a:solidFill>
                  <a:srgbClr val="002060"/>
                </a:solidFill>
                <a:latin typeface="Times New Roman" panose="02020603050405020304" pitchFamily="18" charset="0"/>
                <a:cs typeface="Times New Roman" panose="02020603050405020304" pitchFamily="18" charset="0"/>
              </a:rPr>
              <a:t>Aniela</a:t>
            </a:r>
            <a:r>
              <a:rPr lang="fr-FR" sz="1600" b="1" dirty="0">
                <a:solidFill>
                  <a:srgbClr val="002060"/>
                </a:solidFill>
                <a:latin typeface="Times New Roman" panose="02020603050405020304" pitchFamily="18" charset="0"/>
                <a:cs typeface="Times New Roman" panose="02020603050405020304" pitchFamily="18" charset="0"/>
              </a:rPr>
              <a:t> TRIANTON,</a:t>
            </a:r>
          </a:p>
          <a:p>
            <a:pPr algn="ctr"/>
            <a:r>
              <a:rPr lang="fr-FR" sz="1600" b="1" dirty="0">
                <a:solidFill>
                  <a:srgbClr val="002060"/>
                </a:solidFill>
                <a:latin typeface="Times New Roman" panose="02020603050405020304" pitchFamily="18" charset="0"/>
                <a:cs typeface="Times New Roman" panose="02020603050405020304" pitchFamily="18" charset="0"/>
              </a:rPr>
              <a:t>Mr Le Consul Honoré de Monaco : </a:t>
            </a:r>
            <a:r>
              <a:rPr lang="fr-FR" sz="1600" b="1" dirty="0" err="1">
                <a:solidFill>
                  <a:srgbClr val="002060"/>
                </a:solidFill>
                <a:latin typeface="Times New Roman" panose="02020603050405020304" pitchFamily="18" charset="0"/>
                <a:cs typeface="Times New Roman" panose="02020603050405020304" pitchFamily="18" charset="0"/>
              </a:rPr>
              <a:t>Eric</a:t>
            </a:r>
            <a:r>
              <a:rPr lang="fr-FR" sz="1600" b="1" dirty="0">
                <a:solidFill>
                  <a:srgbClr val="002060"/>
                </a:solidFill>
                <a:latin typeface="Times New Roman" panose="02020603050405020304" pitchFamily="18" charset="0"/>
                <a:cs typeface="Times New Roman" panose="02020603050405020304" pitchFamily="18" charset="0"/>
              </a:rPr>
              <a:t> LOUSTAU,</a:t>
            </a:r>
          </a:p>
          <a:p>
            <a:pPr marL="285750" indent="-285750" algn="ctr">
              <a:buFontTx/>
              <a:buChar char="-"/>
            </a:pPr>
            <a:r>
              <a:rPr lang="fr-FR" sz="1600" b="1" dirty="0">
                <a:solidFill>
                  <a:srgbClr val="002060"/>
                </a:solidFill>
                <a:latin typeface="Times New Roman" panose="02020603050405020304" pitchFamily="18" charset="0"/>
                <a:cs typeface="Times New Roman" panose="02020603050405020304" pitchFamily="18" charset="0"/>
              </a:rPr>
              <a:t>Elus de Montpellier : Mme Samira SALOMON,</a:t>
            </a:r>
          </a:p>
          <a:p>
            <a:pPr marL="285750" indent="-285750" algn="ctr">
              <a:buFontTx/>
              <a:buChar char="-"/>
            </a:pPr>
            <a:r>
              <a:rPr lang="fr-FR" sz="1600" b="1" dirty="0">
                <a:solidFill>
                  <a:srgbClr val="002060"/>
                </a:solidFill>
                <a:latin typeface="Times New Roman" panose="02020603050405020304" pitchFamily="18" charset="0"/>
                <a:cs typeface="Times New Roman" panose="02020603050405020304" pitchFamily="18" charset="0"/>
              </a:rPr>
              <a:t>Mme la Représentante du CRIF Montpellier : Perla </a:t>
            </a:r>
            <a:r>
              <a:rPr lang="fr-FR" sz="1600" b="1" dirty="0" err="1">
                <a:solidFill>
                  <a:srgbClr val="002060"/>
                </a:solidFill>
                <a:latin typeface="Times New Roman" panose="02020603050405020304" pitchFamily="18" charset="0"/>
                <a:cs typeface="Times New Roman" panose="02020603050405020304" pitchFamily="18" charset="0"/>
              </a:rPr>
              <a:t>Danan</a:t>
            </a:r>
            <a:r>
              <a:rPr lang="fr-FR" sz="1600" b="1" dirty="0">
                <a:solidFill>
                  <a:srgbClr val="002060"/>
                </a:solidFill>
                <a:latin typeface="Times New Roman" panose="02020603050405020304" pitchFamily="18" charset="0"/>
                <a:cs typeface="Times New Roman" panose="02020603050405020304" pitchFamily="18" charset="0"/>
              </a:rPr>
              <a:t>,</a:t>
            </a:r>
          </a:p>
          <a:p>
            <a:pPr algn="ctr"/>
            <a:r>
              <a:rPr lang="fr-FR" sz="1600" b="1" dirty="0">
                <a:solidFill>
                  <a:srgbClr val="002060"/>
                </a:solidFill>
                <a:latin typeface="Times New Roman" panose="02020603050405020304" pitchFamily="18" charset="0"/>
                <a:cs typeface="Times New Roman" panose="02020603050405020304" pitchFamily="18" charset="0"/>
              </a:rPr>
              <a:t>En total, nous avions </a:t>
            </a:r>
            <a:r>
              <a:rPr lang="fr-FR" sz="1600" b="1" dirty="0">
                <a:solidFill>
                  <a:srgbClr val="FF0000"/>
                </a:solidFill>
                <a:latin typeface="Times New Roman" panose="02020603050405020304" pitchFamily="18" charset="0"/>
                <a:cs typeface="Times New Roman" panose="02020603050405020304" pitchFamily="18" charset="0"/>
              </a:rPr>
              <a:t> 100 personnes </a:t>
            </a:r>
            <a:r>
              <a:rPr lang="fr-FR" sz="1600" b="1" dirty="0">
                <a:solidFill>
                  <a:srgbClr val="002060"/>
                </a:solidFill>
                <a:latin typeface="Times New Roman" panose="02020603050405020304" pitchFamily="18" charset="0"/>
                <a:cs typeface="Times New Roman" panose="02020603050405020304" pitchFamily="18" charset="0"/>
              </a:rPr>
              <a:t>présentes de toutes d’associations et marocains résident à Montpellier.</a:t>
            </a:r>
          </a:p>
          <a:p>
            <a:pPr algn="ctr"/>
            <a:r>
              <a:rPr lang="fr-FR" sz="1600" b="1" dirty="0">
                <a:solidFill>
                  <a:srgbClr val="002060"/>
                </a:solidFill>
                <a:latin typeface="Times New Roman" panose="02020603050405020304" pitchFamily="18" charset="0"/>
                <a:cs typeface="Times New Roman" panose="02020603050405020304" pitchFamily="18" charset="0"/>
              </a:rPr>
              <a:t>Merci de nos sponsors généreux : </a:t>
            </a:r>
          </a:p>
          <a:p>
            <a:pPr algn="ctr"/>
            <a:r>
              <a:rPr lang="fr-FR" sz="1600" b="1" dirty="0">
                <a:solidFill>
                  <a:srgbClr val="002060"/>
                </a:solidFill>
                <a:latin typeface="Times New Roman" panose="02020603050405020304" pitchFamily="18" charset="0"/>
                <a:cs typeface="Times New Roman" panose="02020603050405020304" pitchFamily="18" charset="0"/>
              </a:rPr>
              <a:t>CHAABI BANK – AIR ARABIA </a:t>
            </a:r>
          </a:p>
          <a:p>
            <a:pPr algn="ctr"/>
            <a:r>
              <a:rPr lang="fr-FR" sz="1600" b="1" dirty="0">
                <a:solidFill>
                  <a:srgbClr val="002060"/>
                </a:solidFill>
                <a:latin typeface="Times New Roman" panose="02020603050405020304" pitchFamily="18" charset="0"/>
                <a:cs typeface="Times New Roman" panose="02020603050405020304" pitchFamily="18" charset="0"/>
              </a:rPr>
              <a:t>Partenaires Média</a:t>
            </a:r>
          </a:p>
          <a:p>
            <a:pPr algn="ctr"/>
            <a:r>
              <a:rPr lang="fr-FR" sz="1600" b="1" dirty="0">
                <a:solidFill>
                  <a:srgbClr val="002060"/>
                </a:solidFill>
                <a:latin typeface="Times New Roman" panose="02020603050405020304" pitchFamily="18" charset="0"/>
                <a:cs typeface="Times New Roman" panose="02020603050405020304" pitchFamily="18" charset="0"/>
              </a:rPr>
              <a:t>ASSAFIR 24</a:t>
            </a:r>
          </a:p>
          <a:p>
            <a:pPr algn="ctr"/>
            <a:endParaRPr lang="fr-FR" sz="1600" b="1" dirty="0">
              <a:solidFill>
                <a:srgbClr val="002060"/>
              </a:solidFill>
              <a:latin typeface="Times New Roman" panose="02020603050405020304" pitchFamily="18" charset="0"/>
              <a:cs typeface="Times New Roman" panose="02020603050405020304" pitchFamily="18" charset="0"/>
            </a:endParaRPr>
          </a:p>
        </p:txBody>
      </p:sp>
      <p:pic>
        <p:nvPicPr>
          <p:cNvPr id="13" name="Image 12">
            <a:extLst>
              <a:ext uri="{FF2B5EF4-FFF2-40B4-BE49-F238E27FC236}">
                <a16:creationId xmlns:a16="http://schemas.microsoft.com/office/drawing/2014/main" id="{7B14E1A2-15FC-4FB3-87BA-065C017F218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2571" y="1998904"/>
            <a:ext cx="3449958" cy="4859096"/>
          </a:xfrm>
          <a:prstGeom prst="rect">
            <a:avLst/>
          </a:prstGeom>
        </p:spPr>
      </p:pic>
    </p:spTree>
    <p:extLst>
      <p:ext uri="{BB962C8B-B14F-4D97-AF65-F5344CB8AC3E}">
        <p14:creationId xmlns:p14="http://schemas.microsoft.com/office/powerpoint/2010/main" val="3884191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6F6637C-FDFF-4122-A813-8FE42A2D189E}"/>
              </a:ext>
            </a:extLst>
          </p:cNvPr>
          <p:cNvSpPr>
            <a:spLocks noGrp="1"/>
          </p:cNvSpPr>
          <p:nvPr>
            <p:ph type="ftr" sz="quarter" idx="11"/>
          </p:nvPr>
        </p:nvSpPr>
        <p:spPr/>
        <p:txBody>
          <a:bodyPr/>
          <a:lstStyle/>
          <a:p>
            <a:r>
              <a:rPr lang="fr-FR"/>
              <a:t>AE ASSOIMDH 2019/2020</a:t>
            </a:r>
          </a:p>
        </p:txBody>
      </p:sp>
      <p:pic>
        <p:nvPicPr>
          <p:cNvPr id="5" name="Image 4">
            <a:extLst>
              <a:ext uri="{FF2B5EF4-FFF2-40B4-BE49-F238E27FC236}">
                <a16:creationId xmlns:a16="http://schemas.microsoft.com/office/drawing/2014/main" id="{13B59910-11FF-495B-A3AC-67F118BD7708}"/>
              </a:ext>
            </a:extLst>
          </p:cNvPr>
          <p:cNvPicPr>
            <a:picLocks noChangeAspect="1"/>
          </p:cNvPicPr>
          <p:nvPr/>
        </p:nvPicPr>
        <p:blipFill>
          <a:blip r:embed="rId2"/>
          <a:stretch>
            <a:fillRect/>
          </a:stretch>
        </p:blipFill>
        <p:spPr>
          <a:xfrm>
            <a:off x="15188" y="0"/>
            <a:ext cx="1496012" cy="1496012"/>
          </a:xfrm>
          <a:prstGeom prst="rect">
            <a:avLst/>
          </a:prstGeom>
        </p:spPr>
      </p:pic>
      <p:sp>
        <p:nvSpPr>
          <p:cNvPr id="6" name="Rectangle 5">
            <a:extLst>
              <a:ext uri="{FF2B5EF4-FFF2-40B4-BE49-F238E27FC236}">
                <a16:creationId xmlns:a16="http://schemas.microsoft.com/office/drawing/2014/main" id="{A24E1DE5-DE33-4D48-B3FE-25C03B434675}"/>
              </a:ext>
            </a:extLst>
          </p:cNvPr>
          <p:cNvSpPr/>
          <p:nvPr/>
        </p:nvSpPr>
        <p:spPr>
          <a:xfrm>
            <a:off x="2128994" y="82180"/>
            <a:ext cx="6259429" cy="461665"/>
          </a:xfrm>
          <a:prstGeom prst="rect">
            <a:avLst/>
          </a:prstGeom>
        </p:spPr>
        <p:txBody>
          <a:bodyPr wrap="square">
            <a:spAutoFit/>
          </a:bodyPr>
          <a:lstStyle/>
          <a:p>
            <a:pPr algn="ctr"/>
            <a:r>
              <a:rPr lang="fr-FR" sz="2400" dirty="0">
                <a:solidFill>
                  <a:srgbClr val="FF0000"/>
                </a:solidFill>
                <a:latin typeface="Algerian" panose="04020705040A02060702" pitchFamily="82" charset="0"/>
              </a:rPr>
              <a:t>ECHANGE INTER-CULTUREL</a:t>
            </a:r>
          </a:p>
        </p:txBody>
      </p:sp>
      <p:sp>
        <p:nvSpPr>
          <p:cNvPr id="7" name="Rectangle 6">
            <a:extLst>
              <a:ext uri="{FF2B5EF4-FFF2-40B4-BE49-F238E27FC236}">
                <a16:creationId xmlns:a16="http://schemas.microsoft.com/office/drawing/2014/main" id="{2FC39B57-36F7-407C-8065-A8B69669BEDC}"/>
              </a:ext>
            </a:extLst>
          </p:cNvPr>
          <p:cNvSpPr/>
          <p:nvPr/>
        </p:nvSpPr>
        <p:spPr>
          <a:xfrm>
            <a:off x="2411760" y="849681"/>
            <a:ext cx="4572000" cy="646331"/>
          </a:xfrm>
          <a:prstGeom prst="rect">
            <a:avLst/>
          </a:prstGeom>
        </p:spPr>
        <p:txBody>
          <a:bodyPr>
            <a:spAutoFit/>
          </a:bodyPr>
          <a:lstStyle/>
          <a:p>
            <a:pPr algn="ctr"/>
            <a:r>
              <a:rPr lang="fr-FR" dirty="0">
                <a:solidFill>
                  <a:srgbClr val="0000FF"/>
                </a:solidFill>
                <a:latin typeface="Algerian" panose="04020705040A02060702" pitchFamily="82" charset="0"/>
              </a:rPr>
              <a:t>PHOTOS SEVEUNIRS DE CETTE CONFERENCE</a:t>
            </a:r>
          </a:p>
        </p:txBody>
      </p:sp>
      <p:pic>
        <p:nvPicPr>
          <p:cNvPr id="3" name="Image 2">
            <a:extLst>
              <a:ext uri="{FF2B5EF4-FFF2-40B4-BE49-F238E27FC236}">
                <a16:creationId xmlns:a16="http://schemas.microsoft.com/office/drawing/2014/main" id="{D3174E69-2FF5-4850-8553-2895685EA2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704" y="1617182"/>
            <a:ext cx="4049193" cy="2734305"/>
          </a:xfrm>
          <a:prstGeom prst="rect">
            <a:avLst/>
          </a:prstGeom>
        </p:spPr>
      </p:pic>
      <p:pic>
        <p:nvPicPr>
          <p:cNvPr id="10" name="Image 9">
            <a:extLst>
              <a:ext uri="{FF2B5EF4-FFF2-40B4-BE49-F238E27FC236}">
                <a16:creationId xmlns:a16="http://schemas.microsoft.com/office/drawing/2014/main" id="{F8CE3E24-C088-4400-9723-FF365169B6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9105" y="1579750"/>
            <a:ext cx="4049190" cy="2734305"/>
          </a:xfrm>
          <a:prstGeom prst="rect">
            <a:avLst/>
          </a:prstGeom>
        </p:spPr>
      </p:pic>
      <p:pic>
        <p:nvPicPr>
          <p:cNvPr id="12" name="Image 11">
            <a:extLst>
              <a:ext uri="{FF2B5EF4-FFF2-40B4-BE49-F238E27FC236}">
                <a16:creationId xmlns:a16="http://schemas.microsoft.com/office/drawing/2014/main" id="{A9D8F562-867C-4EB5-B404-542E6C84F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704" y="4491786"/>
            <a:ext cx="4049193" cy="2324267"/>
          </a:xfrm>
          <a:prstGeom prst="rect">
            <a:avLst/>
          </a:prstGeom>
        </p:spPr>
      </p:pic>
      <p:pic>
        <p:nvPicPr>
          <p:cNvPr id="16" name="Image 15">
            <a:extLst>
              <a:ext uri="{FF2B5EF4-FFF2-40B4-BE49-F238E27FC236}">
                <a16:creationId xmlns:a16="http://schemas.microsoft.com/office/drawing/2014/main" id="{48B12255-F53E-4EC2-9D40-AB0A490F95D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59105" y="4459669"/>
            <a:ext cx="4049191" cy="2453038"/>
          </a:xfrm>
          <a:prstGeom prst="rect">
            <a:avLst/>
          </a:prstGeom>
        </p:spPr>
      </p:pic>
    </p:spTree>
    <p:extLst>
      <p:ext uri="{BB962C8B-B14F-4D97-AF65-F5344CB8AC3E}">
        <p14:creationId xmlns:p14="http://schemas.microsoft.com/office/powerpoint/2010/main" val="2953411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3AB34C-315D-4B75-84BD-902B92371DA5}"/>
              </a:ext>
            </a:extLst>
          </p:cNvPr>
          <p:cNvSpPr>
            <a:spLocks noGrp="1"/>
          </p:cNvSpPr>
          <p:nvPr>
            <p:ph type="ctrTitle"/>
          </p:nvPr>
        </p:nvSpPr>
        <p:spPr>
          <a:xfrm>
            <a:off x="1659399" y="270063"/>
            <a:ext cx="5825202" cy="1188749"/>
          </a:xfrm>
        </p:spPr>
        <p:txBody>
          <a:bodyPr/>
          <a:lstStyle/>
          <a:p>
            <a:pPr algn="ctr"/>
            <a:r>
              <a:rPr lang="fr-FR" sz="2000" dirty="0">
                <a:solidFill>
                  <a:srgbClr val="FF0000"/>
                </a:solidFill>
              </a:rPr>
              <a:t>DEPLOYEMENT DU RUBAN ROUGE</a:t>
            </a:r>
            <a:br>
              <a:rPr lang="fr-FR" sz="2000" dirty="0">
                <a:solidFill>
                  <a:srgbClr val="FF0000"/>
                </a:solidFill>
              </a:rPr>
            </a:br>
            <a:r>
              <a:rPr lang="fr-FR" sz="2000" dirty="0">
                <a:solidFill>
                  <a:srgbClr val="FF0000"/>
                </a:solidFill>
              </a:rPr>
              <a:t>30 Novembre 2019 </a:t>
            </a:r>
            <a:br>
              <a:rPr lang="fr-FR" sz="2000" dirty="0">
                <a:solidFill>
                  <a:srgbClr val="FF0000"/>
                </a:solidFill>
              </a:rPr>
            </a:br>
            <a:r>
              <a:rPr lang="fr-FR" sz="2000" dirty="0">
                <a:solidFill>
                  <a:srgbClr val="FF0000"/>
                </a:solidFill>
              </a:rPr>
              <a:t>Pour compagne de Sensibilisation contre le SIDA à La place de la Comédie - Montpellier</a:t>
            </a:r>
            <a:r>
              <a:rPr lang="fr-FR" sz="3000" dirty="0">
                <a:solidFill>
                  <a:srgbClr val="250599"/>
                </a:solidFill>
              </a:rPr>
              <a:t> </a:t>
            </a:r>
          </a:p>
        </p:txBody>
      </p:sp>
      <p:sp>
        <p:nvSpPr>
          <p:cNvPr id="4" name="Espace réservé du pied de page 3">
            <a:extLst>
              <a:ext uri="{FF2B5EF4-FFF2-40B4-BE49-F238E27FC236}">
                <a16:creationId xmlns:a16="http://schemas.microsoft.com/office/drawing/2014/main" id="{E086488B-BC03-48A0-98BF-46323DF4C207}"/>
              </a:ext>
            </a:extLst>
          </p:cNvPr>
          <p:cNvSpPr>
            <a:spLocks noGrp="1"/>
          </p:cNvSpPr>
          <p:nvPr>
            <p:ph type="ftr" sz="quarter" idx="11"/>
          </p:nvPr>
        </p:nvSpPr>
        <p:spPr>
          <a:xfrm>
            <a:off x="13166" y="6617711"/>
            <a:ext cx="4723209" cy="273844"/>
          </a:xfrm>
        </p:spPr>
        <p:txBody>
          <a:bodyPr/>
          <a:lstStyle/>
          <a:p>
            <a:r>
              <a:rPr lang="en-US" dirty="0"/>
              <a:t>AEIMSH 102019</a:t>
            </a:r>
          </a:p>
        </p:txBody>
      </p:sp>
      <p:sp>
        <p:nvSpPr>
          <p:cNvPr id="5" name="Espace réservé du numéro de diapositive 4">
            <a:extLst>
              <a:ext uri="{FF2B5EF4-FFF2-40B4-BE49-F238E27FC236}">
                <a16:creationId xmlns:a16="http://schemas.microsoft.com/office/drawing/2014/main" id="{2344308D-9243-413E-A52B-FA15B41B50BD}"/>
              </a:ext>
            </a:extLst>
          </p:cNvPr>
          <p:cNvSpPr>
            <a:spLocks noGrp="1"/>
          </p:cNvSpPr>
          <p:nvPr>
            <p:ph type="sldNum" sz="quarter" idx="12"/>
          </p:nvPr>
        </p:nvSpPr>
        <p:spPr>
          <a:xfrm>
            <a:off x="8483428" y="5688767"/>
            <a:ext cx="512504" cy="273844"/>
          </a:xfrm>
        </p:spPr>
        <p:txBody>
          <a:bodyPr/>
          <a:lstStyle/>
          <a:p>
            <a:fld id="{D57F1E4F-1CFF-5643-939E-217C01CDF565}" type="slidenum">
              <a:rPr lang="en-US" smtClean="0"/>
              <a:pPr/>
              <a:t>12</a:t>
            </a:fld>
            <a:endParaRPr lang="en-US" dirty="0"/>
          </a:p>
        </p:txBody>
      </p:sp>
      <p:pic>
        <p:nvPicPr>
          <p:cNvPr id="10" name="Image 9">
            <a:extLst>
              <a:ext uri="{FF2B5EF4-FFF2-40B4-BE49-F238E27FC236}">
                <a16:creationId xmlns:a16="http://schemas.microsoft.com/office/drawing/2014/main" id="{2D6A0E5A-725A-4628-A6F6-317599685BD7}"/>
              </a:ext>
            </a:extLst>
          </p:cNvPr>
          <p:cNvPicPr>
            <a:picLocks noChangeAspect="1"/>
          </p:cNvPicPr>
          <p:nvPr/>
        </p:nvPicPr>
        <p:blipFill>
          <a:blip r:embed="rId2"/>
          <a:stretch>
            <a:fillRect/>
          </a:stretch>
        </p:blipFill>
        <p:spPr>
          <a:xfrm>
            <a:off x="15188" y="0"/>
            <a:ext cx="1496012" cy="1496012"/>
          </a:xfrm>
          <a:prstGeom prst="rect">
            <a:avLst/>
          </a:prstGeom>
        </p:spPr>
      </p:pic>
      <p:pic>
        <p:nvPicPr>
          <p:cNvPr id="7" name="Image 6">
            <a:extLst>
              <a:ext uri="{FF2B5EF4-FFF2-40B4-BE49-F238E27FC236}">
                <a16:creationId xmlns:a16="http://schemas.microsoft.com/office/drawing/2014/main" id="{0ED7A3F0-3437-4906-85D2-DF8A586929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672" y="1518992"/>
            <a:ext cx="1496012" cy="1333944"/>
          </a:xfrm>
          <a:prstGeom prst="rect">
            <a:avLst/>
          </a:prstGeom>
        </p:spPr>
      </p:pic>
      <p:pic>
        <p:nvPicPr>
          <p:cNvPr id="18" name="Image 17">
            <a:extLst>
              <a:ext uri="{FF2B5EF4-FFF2-40B4-BE49-F238E27FC236}">
                <a16:creationId xmlns:a16="http://schemas.microsoft.com/office/drawing/2014/main" id="{02A90751-0A2F-4042-8003-74DCD20557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1678" y="1887174"/>
            <a:ext cx="2201320" cy="821746"/>
          </a:xfrm>
          <a:prstGeom prst="rect">
            <a:avLst/>
          </a:prstGeom>
        </p:spPr>
      </p:pic>
      <p:pic>
        <p:nvPicPr>
          <p:cNvPr id="20" name="Image 19">
            <a:extLst>
              <a:ext uri="{FF2B5EF4-FFF2-40B4-BE49-F238E27FC236}">
                <a16:creationId xmlns:a16="http://schemas.microsoft.com/office/drawing/2014/main" id="{02579723-C0A6-4226-B49F-C65826E3D6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7625" y="2973296"/>
            <a:ext cx="6444464" cy="3394214"/>
          </a:xfrm>
          <a:prstGeom prst="rect">
            <a:avLst/>
          </a:prstGeom>
        </p:spPr>
      </p:pic>
    </p:spTree>
    <p:extLst>
      <p:ext uri="{BB962C8B-B14F-4D97-AF65-F5344CB8AC3E}">
        <p14:creationId xmlns:p14="http://schemas.microsoft.com/office/powerpoint/2010/main" val="24551351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E086488B-BC03-48A0-98BF-46323DF4C207}"/>
              </a:ext>
            </a:extLst>
          </p:cNvPr>
          <p:cNvSpPr>
            <a:spLocks noGrp="1"/>
          </p:cNvSpPr>
          <p:nvPr>
            <p:ph type="ftr" sz="quarter" idx="11"/>
          </p:nvPr>
        </p:nvSpPr>
        <p:spPr>
          <a:xfrm>
            <a:off x="13166" y="6617711"/>
            <a:ext cx="4723209" cy="273844"/>
          </a:xfrm>
        </p:spPr>
        <p:txBody>
          <a:bodyPr/>
          <a:lstStyle/>
          <a:p>
            <a:r>
              <a:rPr lang="en-US" dirty="0"/>
              <a:t>AEIMSH 102019</a:t>
            </a:r>
          </a:p>
        </p:txBody>
      </p:sp>
      <p:sp>
        <p:nvSpPr>
          <p:cNvPr id="5" name="Espace réservé du numéro de diapositive 4">
            <a:extLst>
              <a:ext uri="{FF2B5EF4-FFF2-40B4-BE49-F238E27FC236}">
                <a16:creationId xmlns:a16="http://schemas.microsoft.com/office/drawing/2014/main" id="{2344308D-9243-413E-A52B-FA15B41B50BD}"/>
              </a:ext>
            </a:extLst>
          </p:cNvPr>
          <p:cNvSpPr>
            <a:spLocks noGrp="1"/>
          </p:cNvSpPr>
          <p:nvPr>
            <p:ph type="sldNum" sz="quarter" idx="12"/>
          </p:nvPr>
        </p:nvSpPr>
        <p:spPr>
          <a:xfrm>
            <a:off x="8483428" y="5688767"/>
            <a:ext cx="512504" cy="273844"/>
          </a:xfrm>
        </p:spPr>
        <p:txBody>
          <a:bodyPr/>
          <a:lstStyle/>
          <a:p>
            <a:fld id="{D57F1E4F-1CFF-5643-939E-217C01CDF565}" type="slidenum">
              <a:rPr lang="en-US" smtClean="0"/>
              <a:pPr/>
              <a:t>13</a:t>
            </a:fld>
            <a:endParaRPr lang="en-US" dirty="0"/>
          </a:p>
        </p:txBody>
      </p:sp>
      <p:pic>
        <p:nvPicPr>
          <p:cNvPr id="16" name="Image 15">
            <a:extLst>
              <a:ext uri="{FF2B5EF4-FFF2-40B4-BE49-F238E27FC236}">
                <a16:creationId xmlns:a16="http://schemas.microsoft.com/office/drawing/2014/main" id="{D545004A-69C6-499E-B248-A87AEE737A06}"/>
              </a:ext>
            </a:extLst>
          </p:cNvPr>
          <p:cNvPicPr>
            <a:picLocks noChangeAspect="1"/>
          </p:cNvPicPr>
          <p:nvPr/>
        </p:nvPicPr>
        <p:blipFill>
          <a:blip r:embed="rId2"/>
          <a:stretch>
            <a:fillRect/>
          </a:stretch>
        </p:blipFill>
        <p:spPr>
          <a:xfrm>
            <a:off x="-48070" y="0"/>
            <a:ext cx="1496012" cy="1496012"/>
          </a:xfrm>
          <a:prstGeom prst="rect">
            <a:avLst/>
          </a:prstGeom>
        </p:spPr>
      </p:pic>
      <p:sp>
        <p:nvSpPr>
          <p:cNvPr id="18" name="Titre 1">
            <a:extLst>
              <a:ext uri="{FF2B5EF4-FFF2-40B4-BE49-F238E27FC236}">
                <a16:creationId xmlns:a16="http://schemas.microsoft.com/office/drawing/2014/main" id="{1F76F141-0327-4A28-9DD9-75F0332819FF}"/>
              </a:ext>
            </a:extLst>
          </p:cNvPr>
          <p:cNvSpPr>
            <a:spLocks noGrp="1"/>
          </p:cNvSpPr>
          <p:nvPr>
            <p:ph type="ctrTitle"/>
          </p:nvPr>
        </p:nvSpPr>
        <p:spPr>
          <a:xfrm>
            <a:off x="1596898" y="404664"/>
            <a:ext cx="5825202" cy="1438950"/>
          </a:xfrm>
        </p:spPr>
        <p:txBody>
          <a:bodyPr/>
          <a:lstStyle/>
          <a:p>
            <a:pPr algn="ctr"/>
            <a:r>
              <a:rPr lang="fr-FR" sz="2800" dirty="0">
                <a:solidFill>
                  <a:srgbClr val="FF0000"/>
                </a:solidFill>
              </a:rPr>
              <a:t>1 Edition de la Marche Solidaire de lutte contre le Sida</a:t>
            </a:r>
            <a:br>
              <a:rPr lang="fr-FR" sz="2800" dirty="0">
                <a:solidFill>
                  <a:srgbClr val="FF0000"/>
                </a:solidFill>
              </a:rPr>
            </a:br>
            <a:r>
              <a:rPr lang="fr-FR" sz="2800" dirty="0">
                <a:solidFill>
                  <a:srgbClr val="FF0000"/>
                </a:solidFill>
              </a:rPr>
              <a:t>1 Décembre 2019</a:t>
            </a:r>
            <a:br>
              <a:rPr lang="fr-FR" sz="2800" dirty="0">
                <a:solidFill>
                  <a:srgbClr val="FF0000"/>
                </a:solidFill>
              </a:rPr>
            </a:br>
            <a:r>
              <a:rPr lang="fr-FR" sz="2800" dirty="0">
                <a:solidFill>
                  <a:srgbClr val="FF0000"/>
                </a:solidFill>
              </a:rPr>
              <a:t>Au Lac Des Garrigues</a:t>
            </a:r>
            <a:endParaRPr lang="fr-FR" sz="3000" dirty="0">
              <a:solidFill>
                <a:srgbClr val="FF0000"/>
              </a:solidFill>
            </a:endParaRPr>
          </a:p>
        </p:txBody>
      </p:sp>
      <p:pic>
        <p:nvPicPr>
          <p:cNvPr id="19" name="Image 18">
            <a:extLst>
              <a:ext uri="{FF2B5EF4-FFF2-40B4-BE49-F238E27FC236}">
                <a16:creationId xmlns:a16="http://schemas.microsoft.com/office/drawing/2014/main" id="{C72D0D58-E49D-483E-8046-664821A83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37111"/>
            <a:ext cx="3580060" cy="2376265"/>
          </a:xfrm>
          <a:prstGeom prst="rect">
            <a:avLst/>
          </a:prstGeom>
        </p:spPr>
      </p:pic>
      <p:pic>
        <p:nvPicPr>
          <p:cNvPr id="21" name="Image 20">
            <a:extLst>
              <a:ext uri="{FF2B5EF4-FFF2-40B4-BE49-F238E27FC236}">
                <a16:creationId xmlns:a16="http://schemas.microsoft.com/office/drawing/2014/main" id="{E1FFF8CD-0A47-4CE9-83D8-564BA91CCF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66" y="1766592"/>
            <a:ext cx="3575144" cy="2592340"/>
          </a:xfrm>
          <a:prstGeom prst="rect">
            <a:avLst/>
          </a:prstGeom>
        </p:spPr>
      </p:pic>
      <p:pic>
        <p:nvPicPr>
          <p:cNvPr id="23" name="Image 22">
            <a:extLst>
              <a:ext uri="{FF2B5EF4-FFF2-40B4-BE49-F238E27FC236}">
                <a16:creationId xmlns:a16="http://schemas.microsoft.com/office/drawing/2014/main" id="{199DC12E-9979-4CDD-A6D2-5278D328CEB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31263" y="1843615"/>
            <a:ext cx="3588310" cy="2592340"/>
          </a:xfrm>
          <a:prstGeom prst="rect">
            <a:avLst/>
          </a:prstGeom>
        </p:spPr>
      </p:pic>
      <p:pic>
        <p:nvPicPr>
          <p:cNvPr id="25" name="Image 24">
            <a:extLst>
              <a:ext uri="{FF2B5EF4-FFF2-40B4-BE49-F238E27FC236}">
                <a16:creationId xmlns:a16="http://schemas.microsoft.com/office/drawing/2014/main" id="{F3A54810-26DC-4638-B457-F2802385867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41062" y="4481735"/>
            <a:ext cx="3580060" cy="2376265"/>
          </a:xfrm>
          <a:prstGeom prst="rect">
            <a:avLst/>
          </a:prstGeom>
        </p:spPr>
      </p:pic>
      <p:sp>
        <p:nvSpPr>
          <p:cNvPr id="26" name="ZoneTexte 25">
            <a:extLst>
              <a:ext uri="{FF2B5EF4-FFF2-40B4-BE49-F238E27FC236}">
                <a16:creationId xmlns:a16="http://schemas.microsoft.com/office/drawing/2014/main" id="{9D58B620-7E1B-4DD9-9DB5-CE71FE0E5362}"/>
              </a:ext>
            </a:extLst>
          </p:cNvPr>
          <p:cNvSpPr txBox="1"/>
          <p:nvPr/>
        </p:nvSpPr>
        <p:spPr>
          <a:xfrm>
            <a:off x="3586679" y="2358980"/>
            <a:ext cx="1910275" cy="4278094"/>
          </a:xfrm>
          <a:prstGeom prst="rect">
            <a:avLst/>
          </a:prstGeom>
          <a:noFill/>
        </p:spPr>
        <p:txBody>
          <a:bodyPr wrap="square" rtlCol="0">
            <a:spAutoFit/>
          </a:bodyPr>
          <a:lstStyle/>
          <a:p>
            <a:pPr algn="ctr"/>
            <a:r>
              <a:rPr lang="fr-FR" sz="1600" dirty="0"/>
              <a:t>Une initiative formidable, merci à toute personne présente ce jour la, nous étions une 50 de personnes, l’année prochaine, on sera plus,</a:t>
            </a:r>
          </a:p>
          <a:p>
            <a:pPr algn="ctr"/>
            <a:r>
              <a:rPr lang="fr-FR" sz="1600" dirty="0"/>
              <a:t>Merci à Caroline Navarre, à Franck </a:t>
            </a:r>
            <a:r>
              <a:rPr lang="fr-FR" sz="1600" dirty="0" err="1"/>
              <a:t>Marcé</a:t>
            </a:r>
            <a:r>
              <a:rPr lang="fr-FR" sz="1600" dirty="0"/>
              <a:t>, à Abdi </a:t>
            </a:r>
            <a:r>
              <a:rPr lang="fr-FR" sz="1600" dirty="0" err="1"/>
              <a:t>Kandoussi</a:t>
            </a:r>
            <a:r>
              <a:rPr lang="fr-FR" sz="1600" dirty="0"/>
              <a:t>, à Samira Salomon, à Jean Jacques </a:t>
            </a:r>
            <a:r>
              <a:rPr lang="fr-FR" sz="1600" dirty="0" err="1"/>
              <a:t>Cousquier</a:t>
            </a:r>
            <a:r>
              <a:rPr lang="fr-FR" sz="1600" dirty="0"/>
              <a:t>,</a:t>
            </a:r>
          </a:p>
          <a:p>
            <a:pPr algn="ctr"/>
            <a:endParaRPr lang="fr-FR" sz="1600" dirty="0"/>
          </a:p>
        </p:txBody>
      </p:sp>
    </p:spTree>
    <p:extLst>
      <p:ext uri="{BB962C8B-B14F-4D97-AF65-F5344CB8AC3E}">
        <p14:creationId xmlns:p14="http://schemas.microsoft.com/office/powerpoint/2010/main" val="852678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1DC67405-BA54-4AAC-93F0-39F832EAE588}"/>
              </a:ext>
            </a:extLst>
          </p:cNvPr>
          <p:cNvSpPr>
            <a:spLocks noGrp="1"/>
          </p:cNvSpPr>
          <p:nvPr>
            <p:ph type="ftr" sz="quarter" idx="11"/>
          </p:nvPr>
        </p:nvSpPr>
        <p:spPr>
          <a:xfrm>
            <a:off x="7683789" y="6462053"/>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C7400AF0-1F08-4719-83CF-EBCFD8EE6398}"/>
              </a:ext>
            </a:extLst>
          </p:cNvPr>
          <p:cNvPicPr>
            <a:picLocks noChangeAspect="1"/>
          </p:cNvPicPr>
          <p:nvPr/>
        </p:nvPicPr>
        <p:blipFill>
          <a:blip r:embed="rId2"/>
          <a:stretch>
            <a:fillRect/>
          </a:stretch>
        </p:blipFill>
        <p:spPr>
          <a:xfrm>
            <a:off x="-48070" y="-14068"/>
            <a:ext cx="1496012" cy="1496012"/>
          </a:xfrm>
          <a:prstGeom prst="rect">
            <a:avLst/>
          </a:prstGeom>
        </p:spPr>
      </p:pic>
      <p:sp>
        <p:nvSpPr>
          <p:cNvPr id="7" name="ZoneTexte 6">
            <a:extLst>
              <a:ext uri="{FF2B5EF4-FFF2-40B4-BE49-F238E27FC236}">
                <a16:creationId xmlns:a16="http://schemas.microsoft.com/office/drawing/2014/main" id="{1F98E26D-B885-4D0F-9F77-7C8F5C64D679}"/>
              </a:ext>
            </a:extLst>
          </p:cNvPr>
          <p:cNvSpPr txBox="1"/>
          <p:nvPr/>
        </p:nvSpPr>
        <p:spPr>
          <a:xfrm>
            <a:off x="3419872" y="116632"/>
            <a:ext cx="3960440" cy="1446550"/>
          </a:xfrm>
          <a:prstGeom prst="rect">
            <a:avLst/>
          </a:prstGeom>
          <a:noFill/>
        </p:spPr>
        <p:txBody>
          <a:bodyPr wrap="square" rtlCol="0">
            <a:spAutoFit/>
          </a:bodyPr>
          <a:lstStyle/>
          <a:p>
            <a:pPr algn="ctr"/>
            <a:r>
              <a:rPr lang="fr-FR" sz="2000" dirty="0">
                <a:solidFill>
                  <a:srgbClr val="0000FF"/>
                </a:solidFill>
              </a:rPr>
              <a:t>LA FETE DU QUARTIER</a:t>
            </a:r>
          </a:p>
          <a:p>
            <a:pPr algn="ctr"/>
            <a:r>
              <a:rPr lang="fr-FR" sz="2000" dirty="0">
                <a:solidFill>
                  <a:srgbClr val="0000FF"/>
                </a:solidFill>
              </a:rPr>
              <a:t>La cohésion sociale et le vivre ensemble </a:t>
            </a:r>
          </a:p>
          <a:p>
            <a:pPr algn="ctr"/>
            <a:r>
              <a:rPr lang="fr-FR" sz="2000" dirty="0">
                <a:solidFill>
                  <a:srgbClr val="0000FF"/>
                </a:solidFill>
              </a:rPr>
              <a:t>21Décembre 2019</a:t>
            </a:r>
            <a:r>
              <a:rPr lang="fr-FR" sz="2800" dirty="0">
                <a:solidFill>
                  <a:srgbClr val="FF0000"/>
                </a:solidFill>
              </a:rPr>
              <a:t> </a:t>
            </a:r>
          </a:p>
        </p:txBody>
      </p:sp>
      <p:pic>
        <p:nvPicPr>
          <p:cNvPr id="12" name="Image 11">
            <a:extLst>
              <a:ext uri="{FF2B5EF4-FFF2-40B4-BE49-F238E27FC236}">
                <a16:creationId xmlns:a16="http://schemas.microsoft.com/office/drawing/2014/main" id="{4B0DF3FB-A410-41EA-95F7-9FC0B5824875}"/>
              </a:ext>
            </a:extLst>
          </p:cNvPr>
          <p:cNvPicPr>
            <a:picLocks noChangeAspect="1"/>
          </p:cNvPicPr>
          <p:nvPr/>
        </p:nvPicPr>
        <p:blipFill>
          <a:blip r:embed="rId3"/>
          <a:stretch>
            <a:fillRect/>
          </a:stretch>
        </p:blipFill>
        <p:spPr>
          <a:xfrm>
            <a:off x="197108" y="1481944"/>
            <a:ext cx="3784630" cy="5353420"/>
          </a:xfrm>
          <a:prstGeom prst="rect">
            <a:avLst/>
          </a:prstGeom>
        </p:spPr>
      </p:pic>
      <p:sp>
        <p:nvSpPr>
          <p:cNvPr id="13" name="ZoneTexte 12">
            <a:extLst>
              <a:ext uri="{FF2B5EF4-FFF2-40B4-BE49-F238E27FC236}">
                <a16:creationId xmlns:a16="http://schemas.microsoft.com/office/drawing/2014/main" id="{75F9F01A-D5F0-45A6-B595-E186BF0E0A3C}"/>
              </a:ext>
            </a:extLst>
          </p:cNvPr>
          <p:cNvSpPr txBox="1"/>
          <p:nvPr/>
        </p:nvSpPr>
        <p:spPr>
          <a:xfrm>
            <a:off x="4572000" y="2060848"/>
            <a:ext cx="4110706" cy="4093428"/>
          </a:xfrm>
          <a:prstGeom prst="rect">
            <a:avLst/>
          </a:prstGeom>
          <a:noFill/>
        </p:spPr>
        <p:txBody>
          <a:bodyPr wrap="square" rtlCol="0">
            <a:spAutoFit/>
          </a:bodyPr>
          <a:lstStyle/>
          <a:p>
            <a:pPr algn="ctr"/>
            <a:r>
              <a:rPr lang="fr-FR" sz="2000" dirty="0">
                <a:solidFill>
                  <a:srgbClr val="FF0000"/>
                </a:solidFill>
              </a:rPr>
              <a:t>Institut Méditerranéen du Développement Humain en partenariat avec Etoile Solidaire et Association Espoir Mercure, organisent une fête du quartier sous le thème «  CHANTONS L’AMITIE &amp; LA PAIX ENSEMBLE », le  21 Décembre 2019 à partir de 16H00 au parc François Mansart – 66 Route de Lodève; nous attendons plus de 100 personnes. Au programme, animation grands et petits avec un repas partagé.</a:t>
            </a:r>
            <a:endParaRPr lang="fr-FR" sz="2000" dirty="0"/>
          </a:p>
        </p:txBody>
      </p:sp>
    </p:spTree>
    <p:extLst>
      <p:ext uri="{BB962C8B-B14F-4D97-AF65-F5344CB8AC3E}">
        <p14:creationId xmlns:p14="http://schemas.microsoft.com/office/powerpoint/2010/main" val="381735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77CF7566-1A79-4682-9F18-180A4E5F6C0D}"/>
              </a:ext>
            </a:extLst>
          </p:cNvPr>
          <p:cNvSpPr>
            <a:spLocks noGrp="1"/>
          </p:cNvSpPr>
          <p:nvPr>
            <p:ph type="ftr" sz="quarter" idx="11"/>
          </p:nvPr>
        </p:nvSpPr>
        <p:spPr>
          <a:xfrm>
            <a:off x="30734" y="6550934"/>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1C21AFD5-078D-45A5-A3E6-BDD4A4B4FCFB}"/>
              </a:ext>
            </a:extLst>
          </p:cNvPr>
          <p:cNvPicPr>
            <a:picLocks noChangeAspect="1"/>
          </p:cNvPicPr>
          <p:nvPr/>
        </p:nvPicPr>
        <p:blipFill>
          <a:blip r:embed="rId2"/>
          <a:stretch>
            <a:fillRect/>
          </a:stretch>
        </p:blipFill>
        <p:spPr>
          <a:xfrm>
            <a:off x="0" y="-26673"/>
            <a:ext cx="1496012" cy="1496012"/>
          </a:xfrm>
          <a:prstGeom prst="rect">
            <a:avLst/>
          </a:prstGeom>
        </p:spPr>
      </p:pic>
      <p:sp>
        <p:nvSpPr>
          <p:cNvPr id="7" name="ZoneTexte 6">
            <a:extLst>
              <a:ext uri="{FF2B5EF4-FFF2-40B4-BE49-F238E27FC236}">
                <a16:creationId xmlns:a16="http://schemas.microsoft.com/office/drawing/2014/main" id="{630F83D1-CA35-421B-A949-9FADE79C2364}"/>
              </a:ext>
            </a:extLst>
          </p:cNvPr>
          <p:cNvSpPr txBox="1"/>
          <p:nvPr/>
        </p:nvSpPr>
        <p:spPr>
          <a:xfrm>
            <a:off x="2411760" y="188640"/>
            <a:ext cx="3960440" cy="954107"/>
          </a:xfrm>
          <a:prstGeom prst="rect">
            <a:avLst/>
          </a:prstGeom>
          <a:noFill/>
        </p:spPr>
        <p:txBody>
          <a:bodyPr wrap="square" rtlCol="0">
            <a:spAutoFit/>
          </a:bodyPr>
          <a:lstStyle/>
          <a:p>
            <a:pPr algn="ctr"/>
            <a:r>
              <a:rPr lang="fr-FR" sz="2800" dirty="0">
                <a:solidFill>
                  <a:srgbClr val="FF0000"/>
                </a:solidFill>
              </a:rPr>
              <a:t>SOIREE CULTURELLE </a:t>
            </a:r>
          </a:p>
          <a:p>
            <a:pPr algn="ctr"/>
            <a:r>
              <a:rPr lang="fr-FR" sz="2800" dirty="0">
                <a:solidFill>
                  <a:srgbClr val="FF0000"/>
                </a:solidFill>
              </a:rPr>
              <a:t>VIVRE ENSEMBLE</a:t>
            </a:r>
          </a:p>
        </p:txBody>
      </p:sp>
      <p:pic>
        <p:nvPicPr>
          <p:cNvPr id="11" name="Image 10">
            <a:extLst>
              <a:ext uri="{FF2B5EF4-FFF2-40B4-BE49-F238E27FC236}">
                <a16:creationId xmlns:a16="http://schemas.microsoft.com/office/drawing/2014/main" id="{340C3DA3-D515-4131-A1F1-A26A7BE3B2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7836" y="1675792"/>
            <a:ext cx="4152824" cy="5159862"/>
          </a:xfrm>
          <a:prstGeom prst="rect">
            <a:avLst/>
          </a:prstGeom>
        </p:spPr>
      </p:pic>
      <p:sp>
        <p:nvSpPr>
          <p:cNvPr id="12" name="ZoneTexte 11">
            <a:extLst>
              <a:ext uri="{FF2B5EF4-FFF2-40B4-BE49-F238E27FC236}">
                <a16:creationId xmlns:a16="http://schemas.microsoft.com/office/drawing/2014/main" id="{928BDF18-8955-4F93-9C73-C92CE1E69380}"/>
              </a:ext>
            </a:extLst>
          </p:cNvPr>
          <p:cNvSpPr txBox="1"/>
          <p:nvPr/>
        </p:nvSpPr>
        <p:spPr>
          <a:xfrm>
            <a:off x="263340" y="2267059"/>
            <a:ext cx="4464496" cy="3785652"/>
          </a:xfrm>
          <a:prstGeom prst="rect">
            <a:avLst/>
          </a:prstGeom>
          <a:noFill/>
        </p:spPr>
        <p:txBody>
          <a:bodyPr wrap="square" rtlCol="0">
            <a:spAutoFit/>
          </a:bodyPr>
          <a:lstStyle/>
          <a:p>
            <a:pPr algn="ctr"/>
            <a:r>
              <a:rPr lang="fr-FR" sz="2000" dirty="0">
                <a:solidFill>
                  <a:srgbClr val="0000FF"/>
                </a:solidFill>
              </a:rPr>
              <a:t>Institut Méditerranéen du Développement Humain en partenariat avec Association Etoile Solidaire, organisent la soirée culturelle, cohésion sociale du nouvel an berbère, le 12 Janvier 2020 à partir de 17H00 à la salle Pitot du Professeur </a:t>
            </a:r>
            <a:r>
              <a:rPr lang="fr-FR" sz="2000" dirty="0" err="1">
                <a:solidFill>
                  <a:srgbClr val="0000FF"/>
                </a:solidFill>
              </a:rPr>
              <a:t>Mirouze</a:t>
            </a:r>
            <a:r>
              <a:rPr lang="fr-FR" sz="2000" dirty="0">
                <a:solidFill>
                  <a:srgbClr val="0000FF"/>
                </a:solidFill>
              </a:rPr>
              <a:t>, au programme, animation par la troupe Internationale TIZIWITE, </a:t>
            </a:r>
            <a:r>
              <a:rPr lang="fr-FR" sz="2000" dirty="0" err="1">
                <a:solidFill>
                  <a:srgbClr val="0000FF"/>
                </a:solidFill>
              </a:rPr>
              <a:t>Assoad</a:t>
            </a:r>
            <a:r>
              <a:rPr lang="fr-FR" sz="2000" dirty="0">
                <a:solidFill>
                  <a:srgbClr val="0000FF"/>
                </a:solidFill>
              </a:rPr>
              <a:t> Mix, Exposition </a:t>
            </a:r>
            <a:r>
              <a:rPr lang="fr-FR" sz="2000" dirty="0" err="1">
                <a:solidFill>
                  <a:srgbClr val="0000FF"/>
                </a:solidFill>
              </a:rPr>
              <a:t>Aali</a:t>
            </a:r>
            <a:r>
              <a:rPr lang="fr-FR" sz="2000" dirty="0">
                <a:solidFill>
                  <a:srgbClr val="0000FF"/>
                </a:solidFill>
              </a:rPr>
              <a:t> </a:t>
            </a:r>
            <a:r>
              <a:rPr lang="fr-FR" sz="2000" dirty="0" err="1">
                <a:solidFill>
                  <a:srgbClr val="0000FF"/>
                </a:solidFill>
              </a:rPr>
              <a:t>Wika</a:t>
            </a:r>
            <a:r>
              <a:rPr lang="fr-FR" sz="2000" dirty="0">
                <a:solidFill>
                  <a:srgbClr val="0000FF"/>
                </a:solidFill>
              </a:rPr>
              <a:t> et un repas partagé. Pour 350 personnes</a:t>
            </a:r>
          </a:p>
        </p:txBody>
      </p:sp>
    </p:spTree>
    <p:extLst>
      <p:ext uri="{BB962C8B-B14F-4D97-AF65-F5344CB8AC3E}">
        <p14:creationId xmlns:p14="http://schemas.microsoft.com/office/powerpoint/2010/main" val="2755271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sp>
        <p:nvSpPr>
          <p:cNvPr id="14" name="ZoneTexte 13">
            <a:extLst>
              <a:ext uri="{FF2B5EF4-FFF2-40B4-BE49-F238E27FC236}">
                <a16:creationId xmlns:a16="http://schemas.microsoft.com/office/drawing/2014/main" id="{BBFC62A3-2B6D-4A57-8F2D-0DC77F23FC0D}"/>
              </a:ext>
            </a:extLst>
          </p:cNvPr>
          <p:cNvSpPr txBox="1"/>
          <p:nvPr/>
        </p:nvSpPr>
        <p:spPr>
          <a:xfrm>
            <a:off x="2051720" y="218491"/>
            <a:ext cx="4824536" cy="461665"/>
          </a:xfrm>
          <a:prstGeom prst="rect">
            <a:avLst/>
          </a:prstGeom>
          <a:noFill/>
        </p:spPr>
        <p:txBody>
          <a:bodyPr wrap="square" rtlCol="0">
            <a:spAutoFit/>
          </a:bodyPr>
          <a:lstStyle/>
          <a:p>
            <a:pPr algn="ctr"/>
            <a:r>
              <a:rPr lang="fr-FR" sz="2400" b="1" dirty="0">
                <a:solidFill>
                  <a:srgbClr val="C00000"/>
                </a:solidFill>
              </a:rPr>
              <a:t>SOIREE VIVRE ENSEMBLE </a:t>
            </a:r>
          </a:p>
        </p:txBody>
      </p:sp>
      <p:sp>
        <p:nvSpPr>
          <p:cNvPr id="15" name="ZoneTexte 14">
            <a:extLst>
              <a:ext uri="{FF2B5EF4-FFF2-40B4-BE49-F238E27FC236}">
                <a16:creationId xmlns:a16="http://schemas.microsoft.com/office/drawing/2014/main" id="{DBD0C9B4-1158-44F1-956A-2AFE72643BB8}"/>
              </a:ext>
            </a:extLst>
          </p:cNvPr>
          <p:cNvSpPr txBox="1"/>
          <p:nvPr/>
        </p:nvSpPr>
        <p:spPr>
          <a:xfrm>
            <a:off x="251520" y="1916832"/>
            <a:ext cx="4500500" cy="3970318"/>
          </a:xfrm>
          <a:prstGeom prst="rect">
            <a:avLst/>
          </a:prstGeom>
          <a:noFill/>
        </p:spPr>
        <p:txBody>
          <a:bodyPr wrap="square" rtlCol="0">
            <a:spAutoFit/>
          </a:bodyPr>
          <a:lstStyle/>
          <a:p>
            <a:r>
              <a:rPr lang="fr-FR" dirty="0"/>
              <a:t>Nous organisons une soirée festive organisée en partenariat avec Etoile Solidaire, sous le thème « Chantons la musique du monde, Amour, Paix et Fraternité », à la maison pour tous l’</a:t>
            </a:r>
            <a:r>
              <a:rPr lang="fr-FR" dirty="0" err="1"/>
              <a:t>Escoutaire</a:t>
            </a:r>
            <a:r>
              <a:rPr lang="fr-FR" dirty="0"/>
              <a:t> Quartier Saint Martin.</a:t>
            </a:r>
          </a:p>
          <a:p>
            <a:r>
              <a:rPr lang="fr-FR" dirty="0"/>
              <a:t>Nous étions 170 personnes à baigner dans l’ambiance musicale, voyageons de pays à pays, unique raison de vivre ensemble des moments de bonheur, et partager un dîner conviviale qui a était servi à table, et plein d’autres surprises,</a:t>
            </a:r>
          </a:p>
          <a:p>
            <a:endParaRPr lang="fr-FR" dirty="0"/>
          </a:p>
          <a:p>
            <a:r>
              <a:rPr lang="fr-FR" dirty="0"/>
              <a:t>Plus de 170 personnes dont 20 bénévoles.</a:t>
            </a:r>
          </a:p>
        </p:txBody>
      </p:sp>
      <p:pic>
        <p:nvPicPr>
          <p:cNvPr id="3" name="Image 2">
            <a:extLst>
              <a:ext uri="{FF2B5EF4-FFF2-40B4-BE49-F238E27FC236}">
                <a16:creationId xmlns:a16="http://schemas.microsoft.com/office/drawing/2014/main" id="{C2554AE5-D899-45BB-B233-9777049B1E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1314" y="1047393"/>
            <a:ext cx="3954970" cy="5592115"/>
          </a:xfrm>
          <a:prstGeom prst="rect">
            <a:avLst/>
          </a:prstGeom>
        </p:spPr>
      </p:pic>
    </p:spTree>
    <p:extLst>
      <p:ext uri="{BB962C8B-B14F-4D97-AF65-F5344CB8AC3E}">
        <p14:creationId xmlns:p14="http://schemas.microsoft.com/office/powerpoint/2010/main" val="3902675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pic>
        <p:nvPicPr>
          <p:cNvPr id="7" name="Image 6">
            <a:extLst>
              <a:ext uri="{FF2B5EF4-FFF2-40B4-BE49-F238E27FC236}">
                <a16:creationId xmlns:a16="http://schemas.microsoft.com/office/drawing/2014/main" id="{BB2FCD85-39B9-4C01-AAE3-3FE367124B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731" y="1556791"/>
            <a:ext cx="3800156" cy="5373216"/>
          </a:xfrm>
          <a:prstGeom prst="rect">
            <a:avLst/>
          </a:prstGeom>
        </p:spPr>
      </p:pic>
      <p:sp>
        <p:nvSpPr>
          <p:cNvPr id="6" name="ZoneTexte 5">
            <a:extLst>
              <a:ext uri="{FF2B5EF4-FFF2-40B4-BE49-F238E27FC236}">
                <a16:creationId xmlns:a16="http://schemas.microsoft.com/office/drawing/2014/main" id="{CFE174B1-7B42-4040-AD4A-B9FA0FAF6966}"/>
              </a:ext>
            </a:extLst>
          </p:cNvPr>
          <p:cNvSpPr txBox="1"/>
          <p:nvPr/>
        </p:nvSpPr>
        <p:spPr>
          <a:xfrm>
            <a:off x="2411760" y="188640"/>
            <a:ext cx="3960440" cy="1384995"/>
          </a:xfrm>
          <a:prstGeom prst="rect">
            <a:avLst/>
          </a:prstGeom>
          <a:noFill/>
        </p:spPr>
        <p:txBody>
          <a:bodyPr wrap="square" rtlCol="0">
            <a:spAutoFit/>
          </a:bodyPr>
          <a:lstStyle/>
          <a:p>
            <a:pPr algn="ctr"/>
            <a:r>
              <a:rPr lang="fr-FR" sz="2800" dirty="0">
                <a:solidFill>
                  <a:srgbClr val="FF0000"/>
                </a:solidFill>
              </a:rPr>
              <a:t>SOIREE INTERCULTURELLE </a:t>
            </a:r>
          </a:p>
          <a:p>
            <a:pPr algn="ctr"/>
            <a:endParaRPr lang="fr-FR" sz="2800" dirty="0">
              <a:solidFill>
                <a:srgbClr val="FF0000"/>
              </a:solidFill>
            </a:endParaRPr>
          </a:p>
        </p:txBody>
      </p:sp>
      <p:sp>
        <p:nvSpPr>
          <p:cNvPr id="8" name="ZoneTexte 7">
            <a:extLst>
              <a:ext uri="{FF2B5EF4-FFF2-40B4-BE49-F238E27FC236}">
                <a16:creationId xmlns:a16="http://schemas.microsoft.com/office/drawing/2014/main" id="{030E7172-6D3C-4F98-93D5-1E7BAF7649D1}"/>
              </a:ext>
            </a:extLst>
          </p:cNvPr>
          <p:cNvSpPr txBox="1"/>
          <p:nvPr/>
        </p:nvSpPr>
        <p:spPr>
          <a:xfrm>
            <a:off x="4661761" y="2236580"/>
            <a:ext cx="4176972" cy="3970318"/>
          </a:xfrm>
          <a:prstGeom prst="rect">
            <a:avLst/>
          </a:prstGeom>
          <a:noFill/>
        </p:spPr>
        <p:txBody>
          <a:bodyPr wrap="square" rtlCol="0">
            <a:spAutoFit/>
          </a:bodyPr>
          <a:lstStyle/>
          <a:p>
            <a:r>
              <a:rPr lang="fr-FR" dirty="0"/>
              <a:t>Nous avons organisé une soirée sous le thème « Solidarité Vers le Chantier » en partenariat avec Etoile Solidaire, Association Unis pour l’Avenir, Association </a:t>
            </a:r>
            <a:r>
              <a:rPr lang="fr-FR" dirty="0" err="1"/>
              <a:t>AcMED</a:t>
            </a:r>
            <a:r>
              <a:rPr lang="fr-FR" dirty="0"/>
              <a:t>, à la maison pour tous Georges Brassens – Place Jacques Brel Quartier Les Hauts de Massanes.</a:t>
            </a:r>
          </a:p>
          <a:p>
            <a:r>
              <a:rPr lang="fr-FR" dirty="0"/>
              <a:t>Nous étions 120 personnes à, unique moment de vivre ensemble et de cohésion sociale au profit des habitants du quartier, un dîner conviviale a était servi à table à nos convives.</a:t>
            </a:r>
          </a:p>
          <a:p>
            <a:endParaRPr lang="fr-FR" dirty="0"/>
          </a:p>
        </p:txBody>
      </p:sp>
    </p:spTree>
    <p:extLst>
      <p:ext uri="{BB962C8B-B14F-4D97-AF65-F5344CB8AC3E}">
        <p14:creationId xmlns:p14="http://schemas.microsoft.com/office/powerpoint/2010/main" val="415938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sp>
        <p:nvSpPr>
          <p:cNvPr id="9" name="ZoneTexte 8">
            <a:extLst>
              <a:ext uri="{FF2B5EF4-FFF2-40B4-BE49-F238E27FC236}">
                <a16:creationId xmlns:a16="http://schemas.microsoft.com/office/drawing/2014/main" id="{38FB7AA2-38E5-400C-8E47-5CCBB72761C0}"/>
              </a:ext>
            </a:extLst>
          </p:cNvPr>
          <p:cNvSpPr txBox="1"/>
          <p:nvPr/>
        </p:nvSpPr>
        <p:spPr>
          <a:xfrm>
            <a:off x="323528" y="2132856"/>
            <a:ext cx="4537012" cy="4247317"/>
          </a:xfrm>
          <a:prstGeom prst="rect">
            <a:avLst/>
          </a:prstGeom>
          <a:noFill/>
        </p:spPr>
        <p:txBody>
          <a:bodyPr wrap="square" rtlCol="0">
            <a:spAutoFit/>
          </a:bodyPr>
          <a:lstStyle/>
          <a:p>
            <a:pPr algn="ctr"/>
            <a:r>
              <a:rPr lang="fr-FR" dirty="0"/>
              <a:t>Pour célébrer la journée Internationale des droits de la Femme, nous avons organisé une rencontre inédite, pleine de partage, d’échange sur des parcours des femmes exceptionnelles venant spécialement du Maroc.</a:t>
            </a:r>
          </a:p>
          <a:p>
            <a:pPr algn="ctr"/>
            <a:endParaRPr lang="fr-FR" dirty="0"/>
          </a:p>
          <a:p>
            <a:pPr algn="ctr"/>
            <a:r>
              <a:rPr lang="fr-FR" dirty="0"/>
              <a:t>Nous avons reçu 100 convives.</a:t>
            </a:r>
          </a:p>
          <a:p>
            <a:pPr algn="ctr"/>
            <a:r>
              <a:rPr lang="fr-FR" dirty="0"/>
              <a:t>Mme Caroline Navarre, Mme Perla </a:t>
            </a:r>
            <a:r>
              <a:rPr lang="fr-FR" dirty="0" err="1"/>
              <a:t>Danan</a:t>
            </a:r>
            <a:endParaRPr lang="fr-FR" dirty="0"/>
          </a:p>
          <a:p>
            <a:pPr algn="ctr"/>
            <a:r>
              <a:rPr lang="fr-FR" dirty="0"/>
              <a:t>Acteurs Associatifs locaux, Compétences de Montpellier  </a:t>
            </a:r>
          </a:p>
          <a:p>
            <a:pPr algn="ctr"/>
            <a:endParaRPr lang="fr-FR" dirty="0"/>
          </a:p>
          <a:p>
            <a:pPr algn="ctr"/>
            <a:r>
              <a:rPr lang="fr-FR" dirty="0"/>
              <a:t>Cette rencontre a été clôturé par un cocktail dinatoire, qui a ravie les papilles de nos invités.</a:t>
            </a:r>
          </a:p>
        </p:txBody>
      </p:sp>
      <p:sp>
        <p:nvSpPr>
          <p:cNvPr id="11" name="ZoneTexte 10">
            <a:extLst>
              <a:ext uri="{FF2B5EF4-FFF2-40B4-BE49-F238E27FC236}">
                <a16:creationId xmlns:a16="http://schemas.microsoft.com/office/drawing/2014/main" id="{EC2DD93B-5859-4463-AAC0-2621292C33CB}"/>
              </a:ext>
            </a:extLst>
          </p:cNvPr>
          <p:cNvSpPr txBox="1"/>
          <p:nvPr/>
        </p:nvSpPr>
        <p:spPr>
          <a:xfrm>
            <a:off x="2051720" y="303393"/>
            <a:ext cx="4176972" cy="1200329"/>
          </a:xfrm>
          <a:prstGeom prst="rect">
            <a:avLst/>
          </a:prstGeom>
          <a:noFill/>
        </p:spPr>
        <p:txBody>
          <a:bodyPr wrap="square" rtlCol="0">
            <a:spAutoFit/>
          </a:bodyPr>
          <a:lstStyle/>
          <a:p>
            <a:pPr algn="ctr"/>
            <a:r>
              <a:rPr lang="fr-FR" sz="2400" dirty="0">
                <a:solidFill>
                  <a:srgbClr val="FF0000"/>
                </a:solidFill>
              </a:rPr>
              <a:t>CELEBRATION DE LA JOURNEE INTERNATIONALE DES DROITS DE LA FEMME</a:t>
            </a:r>
          </a:p>
        </p:txBody>
      </p:sp>
      <p:pic>
        <p:nvPicPr>
          <p:cNvPr id="12" name="Image 11">
            <a:extLst>
              <a:ext uri="{FF2B5EF4-FFF2-40B4-BE49-F238E27FC236}">
                <a16:creationId xmlns:a16="http://schemas.microsoft.com/office/drawing/2014/main" id="{4C171895-0324-4FE5-8529-96E8D655AD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1579295"/>
            <a:ext cx="3748306" cy="5247587"/>
          </a:xfrm>
          <a:prstGeom prst="rect">
            <a:avLst/>
          </a:prstGeom>
        </p:spPr>
      </p:pic>
    </p:spTree>
    <p:extLst>
      <p:ext uri="{BB962C8B-B14F-4D97-AF65-F5344CB8AC3E}">
        <p14:creationId xmlns:p14="http://schemas.microsoft.com/office/powerpoint/2010/main" val="9521798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sp>
        <p:nvSpPr>
          <p:cNvPr id="11" name="ZoneTexte 10">
            <a:extLst>
              <a:ext uri="{FF2B5EF4-FFF2-40B4-BE49-F238E27FC236}">
                <a16:creationId xmlns:a16="http://schemas.microsoft.com/office/drawing/2014/main" id="{EC2DD93B-5859-4463-AAC0-2621292C33CB}"/>
              </a:ext>
            </a:extLst>
          </p:cNvPr>
          <p:cNvSpPr txBox="1"/>
          <p:nvPr/>
        </p:nvSpPr>
        <p:spPr>
          <a:xfrm>
            <a:off x="3203848" y="116632"/>
            <a:ext cx="4176972" cy="707886"/>
          </a:xfrm>
          <a:prstGeom prst="rect">
            <a:avLst/>
          </a:prstGeom>
          <a:noFill/>
        </p:spPr>
        <p:txBody>
          <a:bodyPr wrap="square" rtlCol="0">
            <a:spAutoFit/>
          </a:bodyPr>
          <a:lstStyle/>
          <a:p>
            <a:pPr algn="ctr"/>
            <a:r>
              <a:rPr lang="fr-FR" sz="2000" dirty="0">
                <a:solidFill>
                  <a:srgbClr val="FF0000"/>
                </a:solidFill>
              </a:rPr>
              <a:t>REPAS PARTAGE</a:t>
            </a:r>
          </a:p>
          <a:p>
            <a:pPr algn="ctr"/>
            <a:r>
              <a:rPr lang="fr-FR" sz="2000" dirty="0">
                <a:solidFill>
                  <a:srgbClr val="FF0000"/>
                </a:solidFill>
              </a:rPr>
              <a:t>POUR CELEBRER LE 8 MARS 2020</a:t>
            </a:r>
          </a:p>
        </p:txBody>
      </p:sp>
      <p:sp>
        <p:nvSpPr>
          <p:cNvPr id="8" name="AutoShape 2">
            <a:extLst>
              <a:ext uri="{FF2B5EF4-FFF2-40B4-BE49-F238E27FC236}">
                <a16:creationId xmlns:a16="http://schemas.microsoft.com/office/drawing/2014/main" id="{ADAF547A-47DD-467E-9717-71DB2F43D9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a:extLst>
              <a:ext uri="{FF2B5EF4-FFF2-40B4-BE49-F238E27FC236}">
                <a16:creationId xmlns:a16="http://schemas.microsoft.com/office/drawing/2014/main" id="{87D6E26D-7754-434D-B945-C72565B35E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4133412"/>
            <a:ext cx="3888432" cy="2592288"/>
          </a:xfrm>
          <a:prstGeom prst="rect">
            <a:avLst/>
          </a:prstGeom>
        </p:spPr>
      </p:pic>
      <p:pic>
        <p:nvPicPr>
          <p:cNvPr id="14" name="Image 13">
            <a:extLst>
              <a:ext uri="{FF2B5EF4-FFF2-40B4-BE49-F238E27FC236}">
                <a16:creationId xmlns:a16="http://schemas.microsoft.com/office/drawing/2014/main" id="{3589950A-000E-4C99-94BA-F4B0674348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24191" y="1556791"/>
            <a:ext cx="3707904" cy="2471936"/>
          </a:xfrm>
          <a:prstGeom prst="rect">
            <a:avLst/>
          </a:prstGeom>
        </p:spPr>
      </p:pic>
      <p:sp>
        <p:nvSpPr>
          <p:cNvPr id="15" name="ZoneTexte 14">
            <a:extLst>
              <a:ext uri="{FF2B5EF4-FFF2-40B4-BE49-F238E27FC236}">
                <a16:creationId xmlns:a16="http://schemas.microsoft.com/office/drawing/2014/main" id="{78EA1E6E-540B-4581-8A6E-D563DD7F8455}"/>
              </a:ext>
            </a:extLst>
          </p:cNvPr>
          <p:cNvSpPr txBox="1"/>
          <p:nvPr/>
        </p:nvSpPr>
        <p:spPr>
          <a:xfrm>
            <a:off x="1043608" y="1700808"/>
            <a:ext cx="3707904" cy="2308324"/>
          </a:xfrm>
          <a:prstGeom prst="rect">
            <a:avLst/>
          </a:prstGeom>
          <a:noFill/>
        </p:spPr>
        <p:txBody>
          <a:bodyPr wrap="square" rtlCol="0">
            <a:spAutoFit/>
          </a:bodyPr>
          <a:lstStyle/>
          <a:p>
            <a:r>
              <a:rPr lang="fr-FR" dirty="0"/>
              <a:t>Date : 10 Mars 2020</a:t>
            </a:r>
          </a:p>
          <a:p>
            <a:r>
              <a:rPr lang="fr-FR" dirty="0"/>
              <a:t>Evènement : Célébration du 8 Mars 2020</a:t>
            </a:r>
          </a:p>
          <a:p>
            <a:r>
              <a:rPr lang="fr-FR" dirty="0"/>
              <a:t>Présence : 35 Personnes</a:t>
            </a:r>
          </a:p>
          <a:p>
            <a:r>
              <a:rPr lang="fr-FR" dirty="0"/>
              <a:t>Lieu :  Association CLE-</a:t>
            </a:r>
          </a:p>
          <a:p>
            <a:r>
              <a:rPr lang="fr-FR" dirty="0"/>
              <a:t>Parc D’Activités  Puech Radier –Lattes.</a:t>
            </a:r>
          </a:p>
          <a:p>
            <a:endParaRPr lang="fr-FR" dirty="0"/>
          </a:p>
        </p:txBody>
      </p:sp>
      <p:pic>
        <p:nvPicPr>
          <p:cNvPr id="17" name="Image 16">
            <a:extLst>
              <a:ext uri="{FF2B5EF4-FFF2-40B4-BE49-F238E27FC236}">
                <a16:creationId xmlns:a16="http://schemas.microsoft.com/office/drawing/2014/main" id="{B1212483-0F3A-4919-9381-056692A9E2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52250" y="4257762"/>
            <a:ext cx="3515382" cy="2343588"/>
          </a:xfrm>
          <a:prstGeom prst="rect">
            <a:avLst/>
          </a:prstGeom>
        </p:spPr>
      </p:pic>
    </p:spTree>
    <p:extLst>
      <p:ext uri="{BB962C8B-B14F-4D97-AF65-F5344CB8AC3E}">
        <p14:creationId xmlns:p14="http://schemas.microsoft.com/office/powerpoint/2010/main" val="1211140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09B6045-8324-474F-9D98-9B27993FB497}"/>
              </a:ext>
            </a:extLst>
          </p:cNvPr>
          <p:cNvSpPr txBox="1"/>
          <p:nvPr/>
        </p:nvSpPr>
        <p:spPr>
          <a:xfrm>
            <a:off x="1738181" y="112695"/>
            <a:ext cx="5616624" cy="553998"/>
          </a:xfrm>
          <a:prstGeom prst="rect">
            <a:avLst/>
          </a:prstGeom>
          <a:noFill/>
        </p:spPr>
        <p:txBody>
          <a:bodyPr wrap="square" rtlCol="0">
            <a:spAutoFit/>
          </a:bodyPr>
          <a:lstStyle/>
          <a:p>
            <a:pPr algn="ctr"/>
            <a:r>
              <a:rPr lang="fr-FR" sz="3000" dirty="0">
                <a:solidFill>
                  <a:srgbClr val="FF0000"/>
                </a:solidFill>
                <a:latin typeface="Algerian" panose="04020705040A02060702" pitchFamily="82" charset="0"/>
              </a:rPr>
              <a:t>Objectifs de l’IMDH</a:t>
            </a:r>
          </a:p>
        </p:txBody>
      </p:sp>
      <p:sp>
        <p:nvSpPr>
          <p:cNvPr id="8" name="ZoneTexte 7">
            <a:extLst>
              <a:ext uri="{FF2B5EF4-FFF2-40B4-BE49-F238E27FC236}">
                <a16:creationId xmlns:a16="http://schemas.microsoft.com/office/drawing/2014/main" id="{36CB2E1C-2746-49DF-8361-819BFA7C4743}"/>
              </a:ext>
            </a:extLst>
          </p:cNvPr>
          <p:cNvSpPr txBox="1"/>
          <p:nvPr/>
        </p:nvSpPr>
        <p:spPr>
          <a:xfrm>
            <a:off x="611561" y="913414"/>
            <a:ext cx="8400924" cy="2246769"/>
          </a:xfrm>
          <a:prstGeom prst="rect">
            <a:avLst/>
          </a:prstGeom>
          <a:noFill/>
        </p:spPr>
        <p:txBody>
          <a:bodyPr wrap="square" rtlCol="0">
            <a:spAutoFit/>
          </a:bodyPr>
          <a:lstStyle/>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Solidarité- Entraide et cohésion sociale - </a:t>
            </a:r>
          </a:p>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Evènement : Social – Culturel – Cultuel- Sportif </a:t>
            </a:r>
          </a:p>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Formation – Insertion – Intégration - Conseil et accompagnement - </a:t>
            </a:r>
          </a:p>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Développement des compétences cognitives </a:t>
            </a:r>
          </a:p>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Organisation des compagnes de sensibilisation de santé, Aide humanitaire</a:t>
            </a:r>
          </a:p>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Mise en place et suivi des projets suivant la demande de la cible.</a:t>
            </a:r>
          </a:p>
          <a:p>
            <a:pPr marL="342900" indent="-342900" algn="ctr">
              <a:buFont typeface="Arial" panose="020B0604020202020204" pitchFamily="34" charset="0"/>
              <a:buChar char="•"/>
            </a:pPr>
            <a:r>
              <a:rPr lang="fr-FR" sz="2000" dirty="0">
                <a:latin typeface="Times New Roman" panose="02020603050405020304" pitchFamily="18" charset="0"/>
                <a:cs typeface="Times New Roman" panose="02020603050405020304" pitchFamily="18" charset="0"/>
              </a:rPr>
              <a:t>Partenariat National - International. </a:t>
            </a:r>
          </a:p>
        </p:txBody>
      </p:sp>
      <p:sp>
        <p:nvSpPr>
          <p:cNvPr id="2" name="Espace réservé du pied de page 1">
            <a:extLst>
              <a:ext uri="{FF2B5EF4-FFF2-40B4-BE49-F238E27FC236}">
                <a16:creationId xmlns:a16="http://schemas.microsoft.com/office/drawing/2014/main" id="{1DA781EB-CD59-40BB-A94C-D4565A498BBB}"/>
              </a:ext>
            </a:extLst>
          </p:cNvPr>
          <p:cNvSpPr>
            <a:spLocks noGrp="1"/>
          </p:cNvSpPr>
          <p:nvPr>
            <p:ph type="ftr" sz="quarter" idx="11"/>
          </p:nvPr>
        </p:nvSpPr>
        <p:spPr>
          <a:xfrm>
            <a:off x="-50973" y="6623140"/>
            <a:ext cx="4622973" cy="365125"/>
          </a:xfrm>
        </p:spPr>
        <p:txBody>
          <a:bodyPr/>
          <a:lstStyle/>
          <a:p>
            <a:r>
              <a:rPr lang="fr-FR" dirty="0"/>
              <a:t>AE ASSOIMDH 2019/2020</a:t>
            </a:r>
          </a:p>
        </p:txBody>
      </p:sp>
      <p:pic>
        <p:nvPicPr>
          <p:cNvPr id="15" name="Image 14">
            <a:extLst>
              <a:ext uri="{FF2B5EF4-FFF2-40B4-BE49-F238E27FC236}">
                <a16:creationId xmlns:a16="http://schemas.microsoft.com/office/drawing/2014/main" id="{15AE905F-C319-41FA-B503-D1B39D2E7D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08135" y="3290836"/>
            <a:ext cx="4622973" cy="3421506"/>
          </a:xfrm>
          <a:prstGeom prst="rect">
            <a:avLst/>
          </a:prstGeom>
        </p:spPr>
      </p:pic>
      <p:pic>
        <p:nvPicPr>
          <p:cNvPr id="19" name="Image 18">
            <a:extLst>
              <a:ext uri="{FF2B5EF4-FFF2-40B4-BE49-F238E27FC236}">
                <a16:creationId xmlns:a16="http://schemas.microsoft.com/office/drawing/2014/main" id="{8C63F69B-DA9B-47BE-A6A7-CC34A5B07E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92" y="3310513"/>
            <a:ext cx="4113310" cy="3421505"/>
          </a:xfrm>
          <a:prstGeom prst="rect">
            <a:avLst/>
          </a:prstGeom>
        </p:spPr>
      </p:pic>
      <p:pic>
        <p:nvPicPr>
          <p:cNvPr id="16" name="Image 15">
            <a:extLst>
              <a:ext uri="{FF2B5EF4-FFF2-40B4-BE49-F238E27FC236}">
                <a16:creationId xmlns:a16="http://schemas.microsoft.com/office/drawing/2014/main" id="{CFFE4C17-994B-445A-9DE2-7BE3B5F2EC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15" y="97327"/>
            <a:ext cx="1632174" cy="16321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sp>
        <p:nvSpPr>
          <p:cNvPr id="11" name="ZoneTexte 10">
            <a:extLst>
              <a:ext uri="{FF2B5EF4-FFF2-40B4-BE49-F238E27FC236}">
                <a16:creationId xmlns:a16="http://schemas.microsoft.com/office/drawing/2014/main" id="{EC2DD93B-5859-4463-AAC0-2621292C33CB}"/>
              </a:ext>
            </a:extLst>
          </p:cNvPr>
          <p:cNvSpPr txBox="1"/>
          <p:nvPr/>
        </p:nvSpPr>
        <p:spPr>
          <a:xfrm>
            <a:off x="2007332" y="60973"/>
            <a:ext cx="4824536" cy="830997"/>
          </a:xfrm>
          <a:prstGeom prst="rect">
            <a:avLst/>
          </a:prstGeom>
          <a:noFill/>
        </p:spPr>
        <p:txBody>
          <a:bodyPr wrap="square" rtlCol="0">
            <a:spAutoFit/>
          </a:bodyPr>
          <a:lstStyle/>
          <a:p>
            <a:pPr algn="ctr"/>
            <a:r>
              <a:rPr lang="fr-FR" sz="2400" dirty="0">
                <a:solidFill>
                  <a:srgbClr val="FF0000"/>
                </a:solidFill>
              </a:rPr>
              <a:t>CAMPAGNE DE SOLIDARTE ET DE SENSIBILISATION COVID-19</a:t>
            </a:r>
          </a:p>
        </p:txBody>
      </p:sp>
      <p:sp>
        <p:nvSpPr>
          <p:cNvPr id="8" name="AutoShape 2">
            <a:extLst>
              <a:ext uri="{FF2B5EF4-FFF2-40B4-BE49-F238E27FC236}">
                <a16:creationId xmlns:a16="http://schemas.microsoft.com/office/drawing/2014/main" id="{ADAF547A-47DD-467E-9717-71DB2F43D9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ZoneTexte 1">
            <a:extLst>
              <a:ext uri="{FF2B5EF4-FFF2-40B4-BE49-F238E27FC236}">
                <a16:creationId xmlns:a16="http://schemas.microsoft.com/office/drawing/2014/main" id="{403B218E-B49A-4242-8D8F-20EDA039990D}"/>
              </a:ext>
            </a:extLst>
          </p:cNvPr>
          <p:cNvSpPr txBox="1"/>
          <p:nvPr/>
        </p:nvSpPr>
        <p:spPr>
          <a:xfrm>
            <a:off x="251520" y="1525603"/>
            <a:ext cx="7992888" cy="4585871"/>
          </a:xfrm>
          <a:prstGeom prst="rect">
            <a:avLst/>
          </a:prstGeom>
          <a:noFill/>
        </p:spPr>
        <p:txBody>
          <a:bodyPr wrap="square" rtlCol="0">
            <a:spAutoFit/>
          </a:bodyPr>
          <a:lstStyle/>
          <a:p>
            <a:r>
              <a:rPr lang="fr-FR" sz="1600" dirty="0"/>
              <a:t>Au démarrage de la crise sanitaire Covid-19, nous avons lancé le 21 Mars 2020, un accompagnent téléphonique à nos adhérents en situation de précarité, qui nous ont sollicité de l’aide alimentaire d’urgence, et pour cela, nous avons lancé un  appel à une compagne de solidarité aux âmes charitables, qui ont répondus présents: </a:t>
            </a:r>
          </a:p>
          <a:p>
            <a:pPr marL="285750" indent="-285750">
              <a:buFontTx/>
              <a:buChar char="-"/>
            </a:pPr>
            <a:r>
              <a:rPr lang="fr-FR" sz="1600" dirty="0"/>
              <a:t>Don numéraire d’environ 500 Euros</a:t>
            </a:r>
          </a:p>
          <a:p>
            <a:pPr marL="285750" indent="-285750">
              <a:buFontTx/>
              <a:buChar char="-"/>
            </a:pPr>
            <a:r>
              <a:rPr lang="fr-FR" sz="1600" dirty="0"/>
              <a:t>Don de denrées alimentaires sèches </a:t>
            </a:r>
          </a:p>
          <a:p>
            <a:pPr marL="285750" indent="-285750">
              <a:buFontTx/>
              <a:buChar char="-"/>
            </a:pPr>
            <a:r>
              <a:rPr lang="fr-FR" sz="1600" dirty="0"/>
              <a:t>Don de denrées alimentaires frais</a:t>
            </a:r>
          </a:p>
          <a:p>
            <a:pPr marL="285750" indent="-285750">
              <a:buFontTx/>
              <a:buChar char="-"/>
            </a:pPr>
            <a:r>
              <a:rPr lang="fr-FR" sz="1600" dirty="0"/>
              <a:t>Don de couches, laits de bébés</a:t>
            </a:r>
          </a:p>
          <a:p>
            <a:pPr marL="285750" indent="-285750">
              <a:buFontTx/>
              <a:buChar char="-"/>
            </a:pPr>
            <a:r>
              <a:rPr lang="fr-FR" sz="1600" dirty="0"/>
              <a:t>Don de packs d’hygiène.</a:t>
            </a:r>
          </a:p>
          <a:p>
            <a:pPr algn="ctr"/>
            <a:r>
              <a:rPr lang="fr-FR" sz="1600" dirty="0">
                <a:solidFill>
                  <a:srgbClr val="FF0000"/>
                </a:solidFill>
              </a:rPr>
              <a:t>AVEC UNE LIVRAISON A DOMICILE</a:t>
            </a:r>
          </a:p>
          <a:p>
            <a:r>
              <a:rPr lang="fr-FR" sz="1600" dirty="0"/>
              <a:t>Nous avons mis en place 5 Bénévoles pour respect des consignes de sécurité.</a:t>
            </a:r>
          </a:p>
          <a:p>
            <a:endParaRPr lang="fr-FR" sz="1600" dirty="0"/>
          </a:p>
          <a:p>
            <a:r>
              <a:rPr lang="fr-FR" sz="1600" dirty="0"/>
              <a:t>Ainsi, un suivi téléphonique, de l’accompagnement pour démarches administratives et orientation juridique, etc…</a:t>
            </a:r>
          </a:p>
          <a:p>
            <a:endParaRPr lang="fr-FR" sz="1600" dirty="0"/>
          </a:p>
          <a:p>
            <a:endParaRPr lang="fr-FR" sz="1600" dirty="0"/>
          </a:p>
          <a:p>
            <a:pPr algn="ctr"/>
            <a:r>
              <a:rPr lang="fr-FR" b="1" dirty="0">
                <a:solidFill>
                  <a:srgbClr val="FF0000"/>
                </a:solidFill>
              </a:rPr>
              <a:t>A ce jour, plus de 480 Colis livrés à domicile chez les familles depuis le 21 Mars 2020 au 6 Mai 2020, et ce n’est pas fini !</a:t>
            </a:r>
            <a:r>
              <a:rPr lang="fr-FR" sz="1600" dirty="0"/>
              <a:t>. </a:t>
            </a:r>
          </a:p>
        </p:txBody>
      </p:sp>
    </p:spTree>
    <p:extLst>
      <p:ext uri="{BB962C8B-B14F-4D97-AF65-F5344CB8AC3E}">
        <p14:creationId xmlns:p14="http://schemas.microsoft.com/office/powerpoint/2010/main" val="592091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sp>
        <p:nvSpPr>
          <p:cNvPr id="8" name="AutoShape 2">
            <a:extLst>
              <a:ext uri="{FF2B5EF4-FFF2-40B4-BE49-F238E27FC236}">
                <a16:creationId xmlns:a16="http://schemas.microsoft.com/office/drawing/2014/main" id="{ADAF547A-47DD-467E-9717-71DB2F43D9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Rectangle 1">
            <a:extLst>
              <a:ext uri="{FF2B5EF4-FFF2-40B4-BE49-F238E27FC236}">
                <a16:creationId xmlns:a16="http://schemas.microsoft.com/office/drawing/2014/main" id="{806BD6B6-3C4F-409F-B030-2D730D68594E}"/>
              </a:ext>
            </a:extLst>
          </p:cNvPr>
          <p:cNvSpPr/>
          <p:nvPr/>
        </p:nvSpPr>
        <p:spPr>
          <a:xfrm>
            <a:off x="683568" y="2551837"/>
            <a:ext cx="7344816" cy="3970318"/>
          </a:xfrm>
          <a:prstGeom prst="rect">
            <a:avLst/>
          </a:prstGeom>
        </p:spPr>
        <p:txBody>
          <a:bodyPr wrap="square">
            <a:spAutoFit/>
          </a:bodyPr>
          <a:lstStyle/>
          <a:p>
            <a:pPr algn="ctr"/>
            <a:r>
              <a:rPr lang="fr-FR" sz="2800" dirty="0"/>
              <a:t>Nous avons été contacté par les CCAS Saint Martin, Mosson, travailleurs sociaux et assistantes sociales, afin de répondre aux demandes de distribution de colis alimentaire au profit de leurs familles suivies, sur les quartiers suivants : Saint Martin, Mosson, La Paillade, Celleneuve, Port </a:t>
            </a:r>
            <a:r>
              <a:rPr lang="fr-FR" sz="2800" dirty="0" err="1"/>
              <a:t>Mariane</a:t>
            </a:r>
            <a:r>
              <a:rPr lang="fr-FR" sz="2800" dirty="0"/>
              <a:t>, La </a:t>
            </a:r>
            <a:r>
              <a:rPr lang="fr-FR" sz="2800" dirty="0" err="1"/>
              <a:t>Rauze</a:t>
            </a:r>
            <a:r>
              <a:rPr lang="fr-FR" sz="2800" dirty="0"/>
              <a:t>, La Comédie, jusqu’à ce jour. (6/5/2020)</a:t>
            </a:r>
          </a:p>
        </p:txBody>
      </p:sp>
      <p:sp>
        <p:nvSpPr>
          <p:cNvPr id="7" name="ZoneTexte 6">
            <a:extLst>
              <a:ext uri="{FF2B5EF4-FFF2-40B4-BE49-F238E27FC236}">
                <a16:creationId xmlns:a16="http://schemas.microsoft.com/office/drawing/2014/main" id="{A97C5685-8553-4250-B3A1-16FF62471DC5}"/>
              </a:ext>
            </a:extLst>
          </p:cNvPr>
          <p:cNvSpPr txBox="1"/>
          <p:nvPr/>
        </p:nvSpPr>
        <p:spPr>
          <a:xfrm>
            <a:off x="2044330" y="1380611"/>
            <a:ext cx="4176972" cy="1077218"/>
          </a:xfrm>
          <a:prstGeom prst="rect">
            <a:avLst/>
          </a:prstGeom>
          <a:noFill/>
        </p:spPr>
        <p:txBody>
          <a:bodyPr wrap="square" rtlCol="0">
            <a:spAutoFit/>
          </a:bodyPr>
          <a:lstStyle/>
          <a:p>
            <a:pPr algn="ctr"/>
            <a:r>
              <a:rPr lang="fr-FR" sz="3200" dirty="0">
                <a:solidFill>
                  <a:srgbClr val="FF0000"/>
                </a:solidFill>
              </a:rPr>
              <a:t>Notre collaboration avec CCAS</a:t>
            </a:r>
          </a:p>
        </p:txBody>
      </p:sp>
      <p:sp>
        <p:nvSpPr>
          <p:cNvPr id="9" name="ZoneTexte 8">
            <a:extLst>
              <a:ext uri="{FF2B5EF4-FFF2-40B4-BE49-F238E27FC236}">
                <a16:creationId xmlns:a16="http://schemas.microsoft.com/office/drawing/2014/main" id="{F2E8F48F-6C45-4C14-92E7-515C6CF6BD3C}"/>
              </a:ext>
            </a:extLst>
          </p:cNvPr>
          <p:cNvSpPr txBox="1"/>
          <p:nvPr/>
        </p:nvSpPr>
        <p:spPr>
          <a:xfrm>
            <a:off x="2195736" y="303393"/>
            <a:ext cx="6192688" cy="1077218"/>
          </a:xfrm>
          <a:prstGeom prst="rect">
            <a:avLst/>
          </a:prstGeom>
          <a:noFill/>
        </p:spPr>
        <p:txBody>
          <a:bodyPr wrap="square" rtlCol="0">
            <a:spAutoFit/>
          </a:bodyPr>
          <a:lstStyle/>
          <a:p>
            <a:pPr algn="ctr"/>
            <a:r>
              <a:rPr lang="fr-FR" sz="3200" dirty="0">
                <a:solidFill>
                  <a:srgbClr val="FF0000"/>
                </a:solidFill>
              </a:rPr>
              <a:t>CAMPAGNE DE SOLIDARTE &amp; SENSIBILISATION COVID-19</a:t>
            </a:r>
          </a:p>
        </p:txBody>
      </p:sp>
    </p:spTree>
    <p:extLst>
      <p:ext uri="{BB962C8B-B14F-4D97-AF65-F5344CB8AC3E}">
        <p14:creationId xmlns:p14="http://schemas.microsoft.com/office/powerpoint/2010/main" val="918017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E23FEFA-980C-42C7-8B47-A21474C46346}"/>
              </a:ext>
            </a:extLst>
          </p:cNvPr>
          <p:cNvSpPr>
            <a:spLocks noGrp="1"/>
          </p:cNvSpPr>
          <p:nvPr>
            <p:ph type="ftr" sz="quarter" idx="11"/>
          </p:nvPr>
        </p:nvSpPr>
        <p:spPr>
          <a:xfrm>
            <a:off x="7589601" y="6476249"/>
            <a:ext cx="4622973" cy="365125"/>
          </a:xfrm>
        </p:spPr>
        <p:txBody>
          <a:bodyPr/>
          <a:lstStyle/>
          <a:p>
            <a:r>
              <a:rPr lang="fr-FR" dirty="0"/>
              <a:t>AE ASSOIMDH 2019/2020</a:t>
            </a:r>
          </a:p>
        </p:txBody>
      </p:sp>
      <p:pic>
        <p:nvPicPr>
          <p:cNvPr id="5" name="Image 4">
            <a:extLst>
              <a:ext uri="{FF2B5EF4-FFF2-40B4-BE49-F238E27FC236}">
                <a16:creationId xmlns:a16="http://schemas.microsoft.com/office/drawing/2014/main" id="{B5592D36-CDDC-4989-8E2E-ED879ACC6D77}"/>
              </a:ext>
            </a:extLst>
          </p:cNvPr>
          <p:cNvPicPr>
            <a:picLocks noChangeAspect="1"/>
          </p:cNvPicPr>
          <p:nvPr/>
        </p:nvPicPr>
        <p:blipFill>
          <a:blip r:embed="rId2"/>
          <a:stretch>
            <a:fillRect/>
          </a:stretch>
        </p:blipFill>
        <p:spPr>
          <a:xfrm>
            <a:off x="-1" y="-26674"/>
            <a:ext cx="1583465" cy="1583465"/>
          </a:xfrm>
          <a:prstGeom prst="rect">
            <a:avLst/>
          </a:prstGeom>
        </p:spPr>
      </p:pic>
      <p:sp>
        <p:nvSpPr>
          <p:cNvPr id="11" name="ZoneTexte 10">
            <a:extLst>
              <a:ext uri="{FF2B5EF4-FFF2-40B4-BE49-F238E27FC236}">
                <a16:creationId xmlns:a16="http://schemas.microsoft.com/office/drawing/2014/main" id="{EC2DD93B-5859-4463-AAC0-2621292C33CB}"/>
              </a:ext>
            </a:extLst>
          </p:cNvPr>
          <p:cNvSpPr txBox="1"/>
          <p:nvPr/>
        </p:nvSpPr>
        <p:spPr>
          <a:xfrm>
            <a:off x="2051720" y="303393"/>
            <a:ext cx="6192688" cy="1077218"/>
          </a:xfrm>
          <a:prstGeom prst="rect">
            <a:avLst/>
          </a:prstGeom>
          <a:noFill/>
        </p:spPr>
        <p:txBody>
          <a:bodyPr wrap="square" rtlCol="0">
            <a:spAutoFit/>
          </a:bodyPr>
          <a:lstStyle/>
          <a:p>
            <a:pPr algn="ctr"/>
            <a:r>
              <a:rPr lang="fr-FR" sz="3200" dirty="0">
                <a:solidFill>
                  <a:srgbClr val="FF0000"/>
                </a:solidFill>
              </a:rPr>
              <a:t>CAMPAGNE DE SOLIDARTE &amp; SENSIBILISATION COVID-19</a:t>
            </a:r>
          </a:p>
        </p:txBody>
      </p:sp>
      <p:sp>
        <p:nvSpPr>
          <p:cNvPr id="8" name="AutoShape 2">
            <a:extLst>
              <a:ext uri="{FF2B5EF4-FFF2-40B4-BE49-F238E27FC236}">
                <a16:creationId xmlns:a16="http://schemas.microsoft.com/office/drawing/2014/main" id="{ADAF547A-47DD-467E-9717-71DB2F43D93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5" name="Image 14">
            <a:extLst>
              <a:ext uri="{FF2B5EF4-FFF2-40B4-BE49-F238E27FC236}">
                <a16:creationId xmlns:a16="http://schemas.microsoft.com/office/drawing/2014/main" id="{B7AA4B6C-62FF-460D-B93A-A55D1D403F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535" y="4553744"/>
            <a:ext cx="1728192" cy="2304256"/>
          </a:xfrm>
          <a:prstGeom prst="rect">
            <a:avLst/>
          </a:prstGeom>
        </p:spPr>
      </p:pic>
      <p:sp>
        <p:nvSpPr>
          <p:cNvPr id="22" name="AutoShape 2">
            <a:extLst>
              <a:ext uri="{FF2B5EF4-FFF2-40B4-BE49-F238E27FC236}">
                <a16:creationId xmlns:a16="http://schemas.microsoft.com/office/drawing/2014/main" id="{5C65D3E0-1390-49AF-B6E4-C3B0B9A74B96}"/>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3" name="AutoShape 4">
            <a:extLst>
              <a:ext uri="{FF2B5EF4-FFF2-40B4-BE49-F238E27FC236}">
                <a16:creationId xmlns:a16="http://schemas.microsoft.com/office/drawing/2014/main" id="{6221DB29-3E2A-4D89-985B-A0D4B673B27A}"/>
              </a:ext>
            </a:extLst>
          </p:cNvPr>
          <p:cNvSpPr>
            <a:spLocks noChangeAspect="1" noChangeArrowheads="1"/>
          </p:cNvSpPr>
          <p:nvPr/>
        </p:nvSpPr>
        <p:spPr bwMode="auto">
          <a:xfrm>
            <a:off x="4724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nvGrpSpPr>
          <p:cNvPr id="27" name="Groupe 26">
            <a:extLst>
              <a:ext uri="{FF2B5EF4-FFF2-40B4-BE49-F238E27FC236}">
                <a16:creationId xmlns:a16="http://schemas.microsoft.com/office/drawing/2014/main" id="{660AADA1-351E-41A3-80CE-D61327D77AAD}"/>
              </a:ext>
            </a:extLst>
          </p:cNvPr>
          <p:cNvGrpSpPr/>
          <p:nvPr/>
        </p:nvGrpSpPr>
        <p:grpSpPr>
          <a:xfrm>
            <a:off x="96237" y="1543889"/>
            <a:ext cx="9024659" cy="5314111"/>
            <a:chOff x="96237" y="1543889"/>
            <a:chExt cx="9024659" cy="5314111"/>
          </a:xfrm>
        </p:grpSpPr>
        <p:pic>
          <p:nvPicPr>
            <p:cNvPr id="3" name="Image 2">
              <a:extLst>
                <a:ext uri="{FF2B5EF4-FFF2-40B4-BE49-F238E27FC236}">
                  <a16:creationId xmlns:a16="http://schemas.microsoft.com/office/drawing/2014/main" id="{5DC2CE8E-919D-49F6-A403-516E760D64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37" y="1700808"/>
              <a:ext cx="2139702" cy="2852936"/>
            </a:xfrm>
            <a:prstGeom prst="rect">
              <a:avLst/>
            </a:prstGeom>
          </p:spPr>
        </p:pic>
        <p:pic>
          <p:nvPicPr>
            <p:cNvPr id="7" name="Image 6">
              <a:extLst>
                <a:ext uri="{FF2B5EF4-FFF2-40B4-BE49-F238E27FC236}">
                  <a16:creationId xmlns:a16="http://schemas.microsoft.com/office/drawing/2014/main" id="{77CDAC2F-24CE-4139-B07F-372249CFCA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2222" y="1674196"/>
              <a:ext cx="2139701" cy="2879548"/>
            </a:xfrm>
            <a:prstGeom prst="rect">
              <a:avLst/>
            </a:prstGeom>
          </p:spPr>
        </p:pic>
        <p:pic>
          <p:nvPicPr>
            <p:cNvPr id="10" name="Image 9">
              <a:extLst>
                <a:ext uri="{FF2B5EF4-FFF2-40B4-BE49-F238E27FC236}">
                  <a16:creationId xmlns:a16="http://schemas.microsoft.com/office/drawing/2014/main" id="{B2946337-4884-47C0-A386-96E51068CF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30313" y="4396826"/>
              <a:ext cx="1938560" cy="2444548"/>
            </a:xfrm>
            <a:prstGeom prst="rect">
              <a:avLst/>
            </a:prstGeom>
          </p:spPr>
        </p:pic>
        <p:pic>
          <p:nvPicPr>
            <p:cNvPr id="13" name="Image 12">
              <a:extLst>
                <a:ext uri="{FF2B5EF4-FFF2-40B4-BE49-F238E27FC236}">
                  <a16:creationId xmlns:a16="http://schemas.microsoft.com/office/drawing/2014/main" id="{1604B6A1-E4C4-4F95-AC5D-5F284F3710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5348" y="1657571"/>
              <a:ext cx="2139703" cy="2852937"/>
            </a:xfrm>
            <a:prstGeom prst="rect">
              <a:avLst/>
            </a:prstGeom>
          </p:spPr>
        </p:pic>
        <p:pic>
          <p:nvPicPr>
            <p:cNvPr id="17" name="Image 16">
              <a:extLst>
                <a:ext uri="{FF2B5EF4-FFF2-40B4-BE49-F238E27FC236}">
                  <a16:creationId xmlns:a16="http://schemas.microsoft.com/office/drawing/2014/main" id="{6CA04ED0-AAA3-4994-898F-02780A4D30F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89342" y="4553744"/>
              <a:ext cx="1728192" cy="2304256"/>
            </a:xfrm>
            <a:prstGeom prst="rect">
              <a:avLst/>
            </a:prstGeom>
          </p:spPr>
        </p:pic>
        <p:pic>
          <p:nvPicPr>
            <p:cNvPr id="19" name="Image 18">
              <a:extLst>
                <a:ext uri="{FF2B5EF4-FFF2-40B4-BE49-F238E27FC236}">
                  <a16:creationId xmlns:a16="http://schemas.microsoft.com/office/drawing/2014/main" id="{511DB1F6-A56A-4CB6-A8EE-3BCA7A25AAE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90610" y="4510508"/>
              <a:ext cx="1748150" cy="2330866"/>
            </a:xfrm>
            <a:prstGeom prst="rect">
              <a:avLst/>
            </a:prstGeom>
          </p:spPr>
        </p:pic>
        <p:pic>
          <p:nvPicPr>
            <p:cNvPr id="26" name="Image 25">
              <a:extLst>
                <a:ext uri="{FF2B5EF4-FFF2-40B4-BE49-F238E27FC236}">
                  <a16:creationId xmlns:a16="http://schemas.microsoft.com/office/drawing/2014/main" id="{0A5483B2-31DE-4076-A43A-4632BD4239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77747" y="1543889"/>
              <a:ext cx="2343149" cy="2852937"/>
            </a:xfrm>
            <a:prstGeom prst="rect">
              <a:avLst/>
            </a:prstGeom>
          </p:spPr>
        </p:pic>
      </p:grpSp>
    </p:spTree>
    <p:extLst>
      <p:ext uri="{BB962C8B-B14F-4D97-AF65-F5344CB8AC3E}">
        <p14:creationId xmlns:p14="http://schemas.microsoft.com/office/powerpoint/2010/main" val="33897583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E69AA-EDE2-4D9D-8A78-EC644DC9E8E3}"/>
              </a:ext>
            </a:extLst>
          </p:cNvPr>
          <p:cNvSpPr txBox="1">
            <a:spLocks noGrp="1"/>
          </p:cNvSpPr>
          <p:nvPr>
            <p:ph type="title"/>
          </p:nvPr>
        </p:nvSpPr>
        <p:spPr>
          <a:xfrm>
            <a:off x="1907704" y="281022"/>
            <a:ext cx="6348413" cy="892552"/>
          </a:xfrm>
          <a:prstGeom prst="rect">
            <a:avLst/>
          </a:prstGeom>
          <a:noFill/>
        </p:spPr>
        <p:txBody>
          <a:bodyPr wrap="square" rtlCol="0">
            <a:spAutoFit/>
          </a:bodyPr>
          <a:lstStyle/>
          <a:p>
            <a:pPr algn="ctr"/>
            <a:r>
              <a:rPr lang="fr-FR" sz="2600" dirty="0">
                <a:solidFill>
                  <a:srgbClr val="FF0000"/>
                </a:solidFill>
              </a:rPr>
              <a:t>CAMPAGNE DE SOLIDARTE ET DE SENSIBILISATION - COVID-19</a:t>
            </a:r>
          </a:p>
        </p:txBody>
      </p:sp>
      <p:pic>
        <p:nvPicPr>
          <p:cNvPr id="6" name="Image 5">
            <a:extLst>
              <a:ext uri="{FF2B5EF4-FFF2-40B4-BE49-F238E27FC236}">
                <a16:creationId xmlns:a16="http://schemas.microsoft.com/office/drawing/2014/main" id="{588DFA50-4C42-44EA-9E7A-D19BF97967FC}"/>
              </a:ext>
            </a:extLst>
          </p:cNvPr>
          <p:cNvPicPr>
            <a:picLocks noChangeAspect="1"/>
          </p:cNvPicPr>
          <p:nvPr/>
        </p:nvPicPr>
        <p:blipFill>
          <a:blip r:embed="rId2"/>
          <a:stretch>
            <a:fillRect/>
          </a:stretch>
        </p:blipFill>
        <p:spPr>
          <a:xfrm>
            <a:off x="-1" y="-26674"/>
            <a:ext cx="1583465" cy="1583465"/>
          </a:xfrm>
          <a:prstGeom prst="rect">
            <a:avLst/>
          </a:prstGeom>
        </p:spPr>
      </p:pic>
      <p:pic>
        <p:nvPicPr>
          <p:cNvPr id="8" name="Image 7">
            <a:extLst>
              <a:ext uri="{FF2B5EF4-FFF2-40B4-BE49-F238E27FC236}">
                <a16:creationId xmlns:a16="http://schemas.microsoft.com/office/drawing/2014/main" id="{8903C558-56E9-4C11-802D-7CD974CC80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6665" y="4167463"/>
            <a:ext cx="2067694" cy="2756925"/>
          </a:xfrm>
          <a:prstGeom prst="rect">
            <a:avLst/>
          </a:prstGeom>
        </p:spPr>
      </p:pic>
      <p:pic>
        <p:nvPicPr>
          <p:cNvPr id="10" name="Image 9">
            <a:extLst>
              <a:ext uri="{FF2B5EF4-FFF2-40B4-BE49-F238E27FC236}">
                <a16:creationId xmlns:a16="http://schemas.microsoft.com/office/drawing/2014/main" id="{E2CE5F80-3F6E-467C-8B05-5F7EC8AA28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5865" y="4167463"/>
            <a:ext cx="1968110" cy="2756925"/>
          </a:xfrm>
          <a:prstGeom prst="rect">
            <a:avLst/>
          </a:prstGeom>
        </p:spPr>
      </p:pic>
      <p:sp>
        <p:nvSpPr>
          <p:cNvPr id="11" name="ZoneTexte 10">
            <a:extLst>
              <a:ext uri="{FF2B5EF4-FFF2-40B4-BE49-F238E27FC236}">
                <a16:creationId xmlns:a16="http://schemas.microsoft.com/office/drawing/2014/main" id="{7B054B7A-A8D7-4D78-9AA4-EE2B5174E772}"/>
              </a:ext>
            </a:extLst>
          </p:cNvPr>
          <p:cNvSpPr txBox="1"/>
          <p:nvPr/>
        </p:nvSpPr>
        <p:spPr>
          <a:xfrm>
            <a:off x="2663537" y="1825916"/>
            <a:ext cx="4320480" cy="2400657"/>
          </a:xfrm>
          <a:prstGeom prst="rect">
            <a:avLst/>
          </a:prstGeom>
          <a:noFill/>
        </p:spPr>
        <p:txBody>
          <a:bodyPr wrap="square" rtlCol="0">
            <a:spAutoFit/>
          </a:bodyPr>
          <a:lstStyle/>
          <a:p>
            <a:pPr algn="ctr"/>
            <a:r>
              <a:rPr lang="fr-FR" dirty="0"/>
              <a:t>Nous avons servi  la ville de  </a:t>
            </a:r>
            <a:r>
              <a:rPr lang="fr-FR" b="1" dirty="0">
                <a:solidFill>
                  <a:srgbClr val="FF0000"/>
                </a:solidFill>
              </a:rPr>
              <a:t>Montpellier</a:t>
            </a:r>
            <a:r>
              <a:rPr lang="fr-FR" dirty="0"/>
              <a:t>, ainsi que les villes à proximité de Montpellier : </a:t>
            </a:r>
          </a:p>
          <a:p>
            <a:pPr algn="ctr"/>
            <a:r>
              <a:rPr lang="fr-FR" sz="2400" dirty="0">
                <a:solidFill>
                  <a:srgbClr val="FF0000"/>
                </a:solidFill>
              </a:rPr>
              <a:t>Malbosc</a:t>
            </a:r>
          </a:p>
          <a:p>
            <a:pPr algn="ctr"/>
            <a:r>
              <a:rPr lang="fr-FR" sz="2400" dirty="0">
                <a:solidFill>
                  <a:srgbClr val="FF0000"/>
                </a:solidFill>
              </a:rPr>
              <a:t>Juvignac </a:t>
            </a:r>
          </a:p>
          <a:p>
            <a:pPr algn="ctr"/>
            <a:r>
              <a:rPr lang="fr-FR" sz="2400" dirty="0">
                <a:solidFill>
                  <a:srgbClr val="FF0000"/>
                </a:solidFill>
              </a:rPr>
              <a:t> Lattes  </a:t>
            </a:r>
          </a:p>
          <a:p>
            <a:pPr algn="ctr"/>
            <a:r>
              <a:rPr lang="fr-FR" sz="2400" dirty="0">
                <a:solidFill>
                  <a:srgbClr val="FF0000"/>
                </a:solidFill>
              </a:rPr>
              <a:t>Villeneuve-lès-Maguelone</a:t>
            </a:r>
          </a:p>
        </p:txBody>
      </p:sp>
      <p:pic>
        <p:nvPicPr>
          <p:cNvPr id="13" name="Image 12">
            <a:extLst>
              <a:ext uri="{FF2B5EF4-FFF2-40B4-BE49-F238E27FC236}">
                <a16:creationId xmlns:a16="http://schemas.microsoft.com/office/drawing/2014/main" id="{22DE2F89-C36C-46D9-9A67-2402ECD55B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989" y="1576648"/>
            <a:ext cx="2534547" cy="3379396"/>
          </a:xfrm>
          <a:prstGeom prst="rect">
            <a:avLst/>
          </a:prstGeom>
        </p:spPr>
      </p:pic>
      <p:pic>
        <p:nvPicPr>
          <p:cNvPr id="15" name="Image 14">
            <a:extLst>
              <a:ext uri="{FF2B5EF4-FFF2-40B4-BE49-F238E27FC236}">
                <a16:creationId xmlns:a16="http://schemas.microsoft.com/office/drawing/2014/main" id="{409F02D1-985A-4950-AE1C-CFA7F46818E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0893" y="1547554"/>
            <a:ext cx="2534548" cy="3379396"/>
          </a:xfrm>
          <a:prstGeom prst="rect">
            <a:avLst/>
          </a:prstGeom>
        </p:spPr>
      </p:pic>
    </p:spTree>
    <p:extLst>
      <p:ext uri="{BB962C8B-B14F-4D97-AF65-F5344CB8AC3E}">
        <p14:creationId xmlns:p14="http://schemas.microsoft.com/office/powerpoint/2010/main" val="2260271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65406F54-969B-49D6-8C85-16B45D2D697C}"/>
              </a:ext>
            </a:extLst>
          </p:cNvPr>
          <p:cNvSpPr>
            <a:spLocks noGrp="1"/>
          </p:cNvSpPr>
          <p:nvPr>
            <p:ph type="ftr" sz="quarter" idx="11"/>
          </p:nvPr>
        </p:nvSpPr>
        <p:spPr/>
        <p:txBody>
          <a:bodyPr/>
          <a:lstStyle/>
          <a:p>
            <a:r>
              <a:rPr lang="fr-FR"/>
              <a:t>AE ASSOIMDH 2019/2020</a:t>
            </a:r>
          </a:p>
        </p:txBody>
      </p:sp>
      <p:pic>
        <p:nvPicPr>
          <p:cNvPr id="8" name="Image 7">
            <a:extLst>
              <a:ext uri="{FF2B5EF4-FFF2-40B4-BE49-F238E27FC236}">
                <a16:creationId xmlns:a16="http://schemas.microsoft.com/office/drawing/2014/main" id="{1DE609E5-03C5-4473-BE8E-67457BC242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4" y="3354510"/>
            <a:ext cx="2571750" cy="3429000"/>
          </a:xfrm>
          <a:prstGeom prst="rect">
            <a:avLst/>
          </a:prstGeom>
        </p:spPr>
      </p:pic>
      <p:pic>
        <p:nvPicPr>
          <p:cNvPr id="10" name="Image 9">
            <a:extLst>
              <a:ext uri="{FF2B5EF4-FFF2-40B4-BE49-F238E27FC236}">
                <a16:creationId xmlns:a16="http://schemas.microsoft.com/office/drawing/2014/main" id="{C60B338D-9A74-4D1D-9AF9-1EA7606C41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216923"/>
            <a:ext cx="2474489" cy="2804931"/>
          </a:xfrm>
          <a:prstGeom prst="rect">
            <a:avLst/>
          </a:prstGeom>
        </p:spPr>
      </p:pic>
      <p:pic>
        <p:nvPicPr>
          <p:cNvPr id="12" name="Image 11">
            <a:extLst>
              <a:ext uri="{FF2B5EF4-FFF2-40B4-BE49-F238E27FC236}">
                <a16:creationId xmlns:a16="http://schemas.microsoft.com/office/drawing/2014/main" id="{B40CA9BF-91B9-418A-922A-2445591A8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9587" y="216923"/>
            <a:ext cx="2404826" cy="2804931"/>
          </a:xfrm>
          <a:prstGeom prst="rect">
            <a:avLst/>
          </a:prstGeom>
        </p:spPr>
      </p:pic>
      <p:pic>
        <p:nvPicPr>
          <p:cNvPr id="14" name="Image 13">
            <a:extLst>
              <a:ext uri="{FF2B5EF4-FFF2-40B4-BE49-F238E27FC236}">
                <a16:creationId xmlns:a16="http://schemas.microsoft.com/office/drawing/2014/main" id="{561A18AF-FCCF-4FBA-9FDD-E0752531209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6125" y="3354510"/>
            <a:ext cx="2571750" cy="3429000"/>
          </a:xfrm>
          <a:prstGeom prst="rect">
            <a:avLst/>
          </a:prstGeom>
        </p:spPr>
      </p:pic>
      <p:pic>
        <p:nvPicPr>
          <p:cNvPr id="16" name="Image 15">
            <a:extLst>
              <a:ext uri="{FF2B5EF4-FFF2-40B4-BE49-F238E27FC236}">
                <a16:creationId xmlns:a16="http://schemas.microsoft.com/office/drawing/2014/main" id="{D1F20AC2-3BFF-474C-8DDF-B46A580CE8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90764" y="3354510"/>
            <a:ext cx="2770871" cy="3429000"/>
          </a:xfrm>
          <a:prstGeom prst="rect">
            <a:avLst/>
          </a:prstGeom>
        </p:spPr>
      </p:pic>
      <p:pic>
        <p:nvPicPr>
          <p:cNvPr id="18" name="Image 17">
            <a:extLst>
              <a:ext uri="{FF2B5EF4-FFF2-40B4-BE49-F238E27FC236}">
                <a16:creationId xmlns:a16="http://schemas.microsoft.com/office/drawing/2014/main" id="{FD81E37A-642C-46BD-9DDC-5D7D32167EE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5983" y="216923"/>
            <a:ext cx="2355726" cy="2804932"/>
          </a:xfrm>
          <a:prstGeom prst="rect">
            <a:avLst/>
          </a:prstGeom>
        </p:spPr>
      </p:pic>
    </p:spTree>
    <p:extLst>
      <p:ext uri="{BB962C8B-B14F-4D97-AF65-F5344CB8AC3E}">
        <p14:creationId xmlns:p14="http://schemas.microsoft.com/office/powerpoint/2010/main" val="1202679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E69AA-EDE2-4D9D-8A78-EC644DC9E8E3}"/>
              </a:ext>
            </a:extLst>
          </p:cNvPr>
          <p:cNvSpPr txBox="1">
            <a:spLocks noGrp="1"/>
          </p:cNvSpPr>
          <p:nvPr>
            <p:ph type="title"/>
          </p:nvPr>
        </p:nvSpPr>
        <p:spPr>
          <a:xfrm>
            <a:off x="1907704" y="281022"/>
            <a:ext cx="6348413" cy="492443"/>
          </a:xfrm>
          <a:prstGeom prst="rect">
            <a:avLst/>
          </a:prstGeom>
          <a:noFill/>
        </p:spPr>
        <p:txBody>
          <a:bodyPr wrap="square" rtlCol="0">
            <a:spAutoFit/>
          </a:bodyPr>
          <a:lstStyle/>
          <a:p>
            <a:pPr algn="ctr"/>
            <a:r>
              <a:rPr lang="fr-FR" sz="2600" dirty="0">
                <a:solidFill>
                  <a:srgbClr val="FF0000"/>
                </a:solidFill>
              </a:rPr>
              <a:t>CAMPAGNE DE SOLIDARTE - COVID-19</a:t>
            </a:r>
          </a:p>
        </p:txBody>
      </p:sp>
      <p:pic>
        <p:nvPicPr>
          <p:cNvPr id="6" name="Image 5">
            <a:extLst>
              <a:ext uri="{FF2B5EF4-FFF2-40B4-BE49-F238E27FC236}">
                <a16:creationId xmlns:a16="http://schemas.microsoft.com/office/drawing/2014/main" id="{588DFA50-4C42-44EA-9E7A-D19BF97967FC}"/>
              </a:ext>
            </a:extLst>
          </p:cNvPr>
          <p:cNvPicPr>
            <a:picLocks noChangeAspect="1"/>
          </p:cNvPicPr>
          <p:nvPr/>
        </p:nvPicPr>
        <p:blipFill>
          <a:blip r:embed="rId2"/>
          <a:stretch>
            <a:fillRect/>
          </a:stretch>
        </p:blipFill>
        <p:spPr>
          <a:xfrm>
            <a:off x="-1" y="-26674"/>
            <a:ext cx="1583465" cy="1583465"/>
          </a:xfrm>
          <a:prstGeom prst="rect">
            <a:avLst/>
          </a:prstGeom>
        </p:spPr>
      </p:pic>
      <p:pic>
        <p:nvPicPr>
          <p:cNvPr id="3" name="Image 2">
            <a:extLst>
              <a:ext uri="{FF2B5EF4-FFF2-40B4-BE49-F238E27FC236}">
                <a16:creationId xmlns:a16="http://schemas.microsoft.com/office/drawing/2014/main" id="{BCF20585-03C2-49A2-9ABE-728D302C8B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12" y="3251817"/>
            <a:ext cx="2139702" cy="2852936"/>
          </a:xfrm>
          <a:prstGeom prst="rect">
            <a:avLst/>
          </a:prstGeom>
        </p:spPr>
      </p:pic>
      <p:sp>
        <p:nvSpPr>
          <p:cNvPr id="12" name="Titre 4">
            <a:extLst>
              <a:ext uri="{FF2B5EF4-FFF2-40B4-BE49-F238E27FC236}">
                <a16:creationId xmlns:a16="http://schemas.microsoft.com/office/drawing/2014/main" id="{EDD62777-7D25-451D-9FAE-114BB4F1247D}"/>
              </a:ext>
            </a:extLst>
          </p:cNvPr>
          <p:cNvSpPr txBox="1">
            <a:spLocks/>
          </p:cNvSpPr>
          <p:nvPr/>
        </p:nvSpPr>
        <p:spPr>
          <a:xfrm>
            <a:off x="1583464" y="753247"/>
            <a:ext cx="6348413" cy="646331"/>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dirty="0">
                <a:solidFill>
                  <a:schemeClr val="accent4"/>
                </a:solidFill>
              </a:rPr>
              <a:t>CAES MILLENAIRE DES MIGRANTS</a:t>
            </a:r>
          </a:p>
          <a:p>
            <a:pPr algn="ctr"/>
            <a:r>
              <a:rPr lang="fr-FR" sz="1800" b="1" dirty="0">
                <a:solidFill>
                  <a:schemeClr val="accent4"/>
                </a:solidFill>
              </a:rPr>
              <a:t>Association 2 Choses l’Une</a:t>
            </a:r>
          </a:p>
        </p:txBody>
      </p:sp>
      <p:sp>
        <p:nvSpPr>
          <p:cNvPr id="4" name="ZoneTexte 3">
            <a:extLst>
              <a:ext uri="{FF2B5EF4-FFF2-40B4-BE49-F238E27FC236}">
                <a16:creationId xmlns:a16="http://schemas.microsoft.com/office/drawing/2014/main" id="{82C6D63B-1E45-4A78-95BE-475B81847632}"/>
              </a:ext>
            </a:extLst>
          </p:cNvPr>
          <p:cNvSpPr txBox="1"/>
          <p:nvPr/>
        </p:nvSpPr>
        <p:spPr>
          <a:xfrm>
            <a:off x="441115" y="1779025"/>
            <a:ext cx="7920880" cy="1015663"/>
          </a:xfrm>
          <a:prstGeom prst="rect">
            <a:avLst/>
          </a:prstGeom>
          <a:noFill/>
        </p:spPr>
        <p:txBody>
          <a:bodyPr wrap="square" rtlCol="0">
            <a:spAutoFit/>
          </a:bodyPr>
          <a:lstStyle/>
          <a:p>
            <a:pPr algn="ctr"/>
            <a:r>
              <a:rPr lang="fr-FR" sz="2000" dirty="0"/>
              <a:t>Nous avons été sollicité par le CAES des Migrants afin de subvenir aux besoins des 80 résidents en leur livrant des denrées alimentaires, repas, vêtements, depuis le début du confinement.</a:t>
            </a:r>
          </a:p>
        </p:txBody>
      </p:sp>
      <p:pic>
        <p:nvPicPr>
          <p:cNvPr id="9" name="Image 8">
            <a:extLst>
              <a:ext uri="{FF2B5EF4-FFF2-40B4-BE49-F238E27FC236}">
                <a16:creationId xmlns:a16="http://schemas.microsoft.com/office/drawing/2014/main" id="{84FE2FEC-977C-41B6-9993-1F926F2C18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8829" y="3237104"/>
            <a:ext cx="2206096" cy="2941462"/>
          </a:xfrm>
          <a:prstGeom prst="rect">
            <a:avLst/>
          </a:prstGeom>
        </p:spPr>
      </p:pic>
      <p:pic>
        <p:nvPicPr>
          <p:cNvPr id="16" name="Image 15">
            <a:extLst>
              <a:ext uri="{FF2B5EF4-FFF2-40B4-BE49-F238E27FC236}">
                <a16:creationId xmlns:a16="http://schemas.microsoft.com/office/drawing/2014/main" id="{85A61118-6874-43E0-9AD0-BADED7C432B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12144" y="3212976"/>
            <a:ext cx="2206096" cy="2941461"/>
          </a:xfrm>
          <a:prstGeom prst="rect">
            <a:avLst/>
          </a:prstGeom>
        </p:spPr>
      </p:pic>
      <p:pic>
        <p:nvPicPr>
          <p:cNvPr id="18" name="Image 17">
            <a:extLst>
              <a:ext uri="{FF2B5EF4-FFF2-40B4-BE49-F238E27FC236}">
                <a16:creationId xmlns:a16="http://schemas.microsoft.com/office/drawing/2014/main" id="{6737FB77-2868-4D19-B14E-73FD8841D6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4241" y="3233588"/>
            <a:ext cx="2127314" cy="2852935"/>
          </a:xfrm>
          <a:prstGeom prst="rect">
            <a:avLst/>
          </a:prstGeom>
        </p:spPr>
      </p:pic>
      <p:sp>
        <p:nvSpPr>
          <p:cNvPr id="19" name="ZoneTexte 18">
            <a:extLst>
              <a:ext uri="{FF2B5EF4-FFF2-40B4-BE49-F238E27FC236}">
                <a16:creationId xmlns:a16="http://schemas.microsoft.com/office/drawing/2014/main" id="{51600320-52BA-4851-BDB8-1005273AA26C}"/>
              </a:ext>
            </a:extLst>
          </p:cNvPr>
          <p:cNvSpPr txBox="1"/>
          <p:nvPr/>
        </p:nvSpPr>
        <p:spPr>
          <a:xfrm>
            <a:off x="1907704" y="6249089"/>
            <a:ext cx="4810536" cy="369332"/>
          </a:xfrm>
          <a:prstGeom prst="rect">
            <a:avLst/>
          </a:prstGeom>
          <a:noFill/>
        </p:spPr>
        <p:txBody>
          <a:bodyPr wrap="square" rtlCol="0">
            <a:spAutoFit/>
          </a:bodyPr>
          <a:lstStyle/>
          <a:p>
            <a:pPr algn="ctr"/>
            <a:r>
              <a:rPr lang="fr-FR" dirty="0">
                <a:solidFill>
                  <a:srgbClr val="FF0000"/>
                </a:solidFill>
              </a:rPr>
              <a:t>Et nous continuons !</a:t>
            </a:r>
          </a:p>
        </p:txBody>
      </p:sp>
    </p:spTree>
    <p:extLst>
      <p:ext uri="{BB962C8B-B14F-4D97-AF65-F5344CB8AC3E}">
        <p14:creationId xmlns:p14="http://schemas.microsoft.com/office/powerpoint/2010/main" val="2573399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E69AA-EDE2-4D9D-8A78-EC644DC9E8E3}"/>
              </a:ext>
            </a:extLst>
          </p:cNvPr>
          <p:cNvSpPr txBox="1">
            <a:spLocks noGrp="1"/>
          </p:cNvSpPr>
          <p:nvPr>
            <p:ph type="title"/>
          </p:nvPr>
        </p:nvSpPr>
        <p:spPr>
          <a:xfrm>
            <a:off x="1907704" y="281022"/>
            <a:ext cx="6348413" cy="492443"/>
          </a:xfrm>
          <a:prstGeom prst="rect">
            <a:avLst/>
          </a:prstGeom>
          <a:noFill/>
        </p:spPr>
        <p:txBody>
          <a:bodyPr wrap="square" rtlCol="0">
            <a:spAutoFit/>
          </a:bodyPr>
          <a:lstStyle/>
          <a:p>
            <a:pPr algn="ctr"/>
            <a:r>
              <a:rPr lang="fr-FR" sz="2600" dirty="0">
                <a:solidFill>
                  <a:srgbClr val="FF0000"/>
                </a:solidFill>
              </a:rPr>
              <a:t>CAMPAGNE DE SOLIDARTE - COVID-19</a:t>
            </a:r>
          </a:p>
        </p:txBody>
      </p:sp>
      <p:pic>
        <p:nvPicPr>
          <p:cNvPr id="6" name="Image 5">
            <a:extLst>
              <a:ext uri="{FF2B5EF4-FFF2-40B4-BE49-F238E27FC236}">
                <a16:creationId xmlns:a16="http://schemas.microsoft.com/office/drawing/2014/main" id="{588DFA50-4C42-44EA-9E7A-D19BF97967FC}"/>
              </a:ext>
            </a:extLst>
          </p:cNvPr>
          <p:cNvPicPr>
            <a:picLocks noChangeAspect="1"/>
          </p:cNvPicPr>
          <p:nvPr/>
        </p:nvPicPr>
        <p:blipFill>
          <a:blip r:embed="rId2"/>
          <a:stretch>
            <a:fillRect/>
          </a:stretch>
        </p:blipFill>
        <p:spPr>
          <a:xfrm>
            <a:off x="-1" y="-26674"/>
            <a:ext cx="1583465" cy="1583465"/>
          </a:xfrm>
          <a:prstGeom prst="rect">
            <a:avLst/>
          </a:prstGeom>
        </p:spPr>
      </p:pic>
      <p:sp>
        <p:nvSpPr>
          <p:cNvPr id="12" name="Titre 4">
            <a:extLst>
              <a:ext uri="{FF2B5EF4-FFF2-40B4-BE49-F238E27FC236}">
                <a16:creationId xmlns:a16="http://schemas.microsoft.com/office/drawing/2014/main" id="{EDD62777-7D25-451D-9FAE-114BB4F1247D}"/>
              </a:ext>
            </a:extLst>
          </p:cNvPr>
          <p:cNvSpPr txBox="1">
            <a:spLocks/>
          </p:cNvSpPr>
          <p:nvPr/>
        </p:nvSpPr>
        <p:spPr>
          <a:xfrm>
            <a:off x="1583464" y="753247"/>
            <a:ext cx="6348413" cy="646331"/>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dirty="0">
                <a:solidFill>
                  <a:schemeClr val="accent4"/>
                </a:solidFill>
              </a:rPr>
              <a:t>CLINIQUE VAL D’AURELLE</a:t>
            </a:r>
          </a:p>
          <a:p>
            <a:pPr algn="ctr"/>
            <a:r>
              <a:rPr lang="fr-FR" sz="1800" b="1" dirty="0">
                <a:solidFill>
                  <a:schemeClr val="accent4"/>
                </a:solidFill>
              </a:rPr>
              <a:t>PERSONNEL SOIGNANT</a:t>
            </a:r>
          </a:p>
        </p:txBody>
      </p:sp>
      <p:sp>
        <p:nvSpPr>
          <p:cNvPr id="4" name="ZoneTexte 3">
            <a:extLst>
              <a:ext uri="{FF2B5EF4-FFF2-40B4-BE49-F238E27FC236}">
                <a16:creationId xmlns:a16="http://schemas.microsoft.com/office/drawing/2014/main" id="{82C6D63B-1E45-4A78-95BE-475B81847632}"/>
              </a:ext>
            </a:extLst>
          </p:cNvPr>
          <p:cNvSpPr txBox="1"/>
          <p:nvPr/>
        </p:nvSpPr>
        <p:spPr>
          <a:xfrm>
            <a:off x="441115" y="1779025"/>
            <a:ext cx="7920880" cy="1015663"/>
          </a:xfrm>
          <a:prstGeom prst="rect">
            <a:avLst/>
          </a:prstGeom>
          <a:noFill/>
        </p:spPr>
        <p:txBody>
          <a:bodyPr wrap="square" rtlCol="0">
            <a:spAutoFit/>
          </a:bodyPr>
          <a:lstStyle/>
          <a:p>
            <a:pPr algn="ctr"/>
            <a:r>
              <a:rPr lang="fr-FR" sz="2000" dirty="0"/>
              <a:t>Une Empreinte de solidarité signée Association IMDH, envers le personnel soignant du BAT B de la Clinique Val d’Aurelle, nous avons offert un repas en guise de reconnaissance et de solidarité.</a:t>
            </a:r>
          </a:p>
        </p:txBody>
      </p:sp>
      <p:sp>
        <p:nvSpPr>
          <p:cNvPr id="19" name="ZoneTexte 18">
            <a:extLst>
              <a:ext uri="{FF2B5EF4-FFF2-40B4-BE49-F238E27FC236}">
                <a16:creationId xmlns:a16="http://schemas.microsoft.com/office/drawing/2014/main" id="{51600320-52BA-4851-BDB8-1005273AA26C}"/>
              </a:ext>
            </a:extLst>
          </p:cNvPr>
          <p:cNvSpPr txBox="1"/>
          <p:nvPr/>
        </p:nvSpPr>
        <p:spPr>
          <a:xfrm>
            <a:off x="-1014412" y="6278776"/>
            <a:ext cx="4810536" cy="369332"/>
          </a:xfrm>
          <a:prstGeom prst="rect">
            <a:avLst/>
          </a:prstGeom>
          <a:noFill/>
        </p:spPr>
        <p:txBody>
          <a:bodyPr wrap="square" rtlCol="0">
            <a:spAutoFit/>
          </a:bodyPr>
          <a:lstStyle/>
          <a:p>
            <a:pPr algn="ctr"/>
            <a:r>
              <a:rPr lang="fr-FR" dirty="0">
                <a:solidFill>
                  <a:srgbClr val="FF0000"/>
                </a:solidFill>
              </a:rPr>
              <a:t>Et nous continuons !</a:t>
            </a:r>
          </a:p>
        </p:txBody>
      </p:sp>
      <p:pic>
        <p:nvPicPr>
          <p:cNvPr id="10" name="Image 9">
            <a:extLst>
              <a:ext uri="{FF2B5EF4-FFF2-40B4-BE49-F238E27FC236}">
                <a16:creationId xmlns:a16="http://schemas.microsoft.com/office/drawing/2014/main" id="{2CDF047B-1639-44E8-893C-10BCF82190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5584" y="2790915"/>
            <a:ext cx="3498095" cy="2220277"/>
          </a:xfrm>
          <a:prstGeom prst="rect">
            <a:avLst/>
          </a:prstGeom>
        </p:spPr>
      </p:pic>
      <p:pic>
        <p:nvPicPr>
          <p:cNvPr id="13" name="Image 12">
            <a:extLst>
              <a:ext uri="{FF2B5EF4-FFF2-40B4-BE49-F238E27FC236}">
                <a16:creationId xmlns:a16="http://schemas.microsoft.com/office/drawing/2014/main" id="{3294B991-A99E-40B3-8AFF-89D6CD12D4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06792" y="2794688"/>
            <a:ext cx="2637560" cy="4063312"/>
          </a:xfrm>
          <a:prstGeom prst="rect">
            <a:avLst/>
          </a:prstGeom>
        </p:spPr>
      </p:pic>
      <p:pic>
        <p:nvPicPr>
          <p:cNvPr id="15" name="Image 14">
            <a:extLst>
              <a:ext uri="{FF2B5EF4-FFF2-40B4-BE49-F238E27FC236}">
                <a16:creationId xmlns:a16="http://schemas.microsoft.com/office/drawing/2014/main" id="{EE51D21F-9776-4B37-A0D1-7F1D850FD4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44352" y="4382858"/>
            <a:ext cx="3637553" cy="2475142"/>
          </a:xfrm>
          <a:prstGeom prst="rect">
            <a:avLst/>
          </a:prstGeom>
        </p:spPr>
      </p:pic>
    </p:spTree>
    <p:extLst>
      <p:ext uri="{BB962C8B-B14F-4D97-AF65-F5344CB8AC3E}">
        <p14:creationId xmlns:p14="http://schemas.microsoft.com/office/powerpoint/2010/main" val="3738273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1E69AA-EDE2-4D9D-8A78-EC644DC9E8E3}"/>
              </a:ext>
            </a:extLst>
          </p:cNvPr>
          <p:cNvSpPr txBox="1">
            <a:spLocks noGrp="1"/>
          </p:cNvSpPr>
          <p:nvPr>
            <p:ph type="title"/>
          </p:nvPr>
        </p:nvSpPr>
        <p:spPr>
          <a:xfrm>
            <a:off x="1907704" y="281022"/>
            <a:ext cx="6348413" cy="492443"/>
          </a:xfrm>
          <a:prstGeom prst="rect">
            <a:avLst/>
          </a:prstGeom>
          <a:noFill/>
        </p:spPr>
        <p:txBody>
          <a:bodyPr wrap="square" rtlCol="0">
            <a:spAutoFit/>
          </a:bodyPr>
          <a:lstStyle/>
          <a:p>
            <a:pPr algn="ctr"/>
            <a:r>
              <a:rPr lang="fr-FR" sz="2600" dirty="0">
                <a:solidFill>
                  <a:srgbClr val="FF0000"/>
                </a:solidFill>
              </a:rPr>
              <a:t>CAMPAGNE DE SOLIDARTE - COVID-19</a:t>
            </a:r>
          </a:p>
        </p:txBody>
      </p:sp>
      <p:pic>
        <p:nvPicPr>
          <p:cNvPr id="6" name="Image 5">
            <a:extLst>
              <a:ext uri="{FF2B5EF4-FFF2-40B4-BE49-F238E27FC236}">
                <a16:creationId xmlns:a16="http://schemas.microsoft.com/office/drawing/2014/main" id="{588DFA50-4C42-44EA-9E7A-D19BF97967FC}"/>
              </a:ext>
            </a:extLst>
          </p:cNvPr>
          <p:cNvPicPr>
            <a:picLocks noChangeAspect="1"/>
          </p:cNvPicPr>
          <p:nvPr/>
        </p:nvPicPr>
        <p:blipFill>
          <a:blip r:embed="rId2"/>
          <a:stretch>
            <a:fillRect/>
          </a:stretch>
        </p:blipFill>
        <p:spPr>
          <a:xfrm>
            <a:off x="-1" y="-26674"/>
            <a:ext cx="1583465" cy="1583465"/>
          </a:xfrm>
          <a:prstGeom prst="rect">
            <a:avLst/>
          </a:prstGeom>
        </p:spPr>
      </p:pic>
      <p:sp>
        <p:nvSpPr>
          <p:cNvPr id="12" name="Titre 4">
            <a:extLst>
              <a:ext uri="{FF2B5EF4-FFF2-40B4-BE49-F238E27FC236}">
                <a16:creationId xmlns:a16="http://schemas.microsoft.com/office/drawing/2014/main" id="{EDD62777-7D25-451D-9FAE-114BB4F1247D}"/>
              </a:ext>
            </a:extLst>
          </p:cNvPr>
          <p:cNvSpPr txBox="1">
            <a:spLocks/>
          </p:cNvSpPr>
          <p:nvPr/>
        </p:nvSpPr>
        <p:spPr>
          <a:xfrm>
            <a:off x="1583464" y="753247"/>
            <a:ext cx="6348413" cy="369332"/>
          </a:xfrm>
          <a:prstGeom prst="rect">
            <a:avLst/>
          </a:prstGeom>
          <a:noFill/>
        </p:spPr>
        <p:txBody>
          <a:bodyPr vert="horz" wrap="square" lIns="91440" tIns="45720" rIns="91440" bIns="45720" rtlCol="0" anchor="t">
            <a:sp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sz="1800" b="1" dirty="0">
                <a:solidFill>
                  <a:schemeClr val="accent4"/>
                </a:solidFill>
              </a:rPr>
              <a:t>Un beau Témoignage !</a:t>
            </a:r>
          </a:p>
        </p:txBody>
      </p:sp>
      <p:sp>
        <p:nvSpPr>
          <p:cNvPr id="4" name="ZoneTexte 3">
            <a:extLst>
              <a:ext uri="{FF2B5EF4-FFF2-40B4-BE49-F238E27FC236}">
                <a16:creationId xmlns:a16="http://schemas.microsoft.com/office/drawing/2014/main" id="{82C6D63B-1E45-4A78-95BE-475B81847632}"/>
              </a:ext>
            </a:extLst>
          </p:cNvPr>
          <p:cNvSpPr txBox="1"/>
          <p:nvPr/>
        </p:nvSpPr>
        <p:spPr>
          <a:xfrm>
            <a:off x="230926" y="2283719"/>
            <a:ext cx="3353556" cy="3785652"/>
          </a:xfrm>
          <a:prstGeom prst="rect">
            <a:avLst/>
          </a:prstGeom>
          <a:noFill/>
        </p:spPr>
        <p:txBody>
          <a:bodyPr wrap="square" rtlCol="0">
            <a:spAutoFit/>
          </a:bodyPr>
          <a:lstStyle/>
          <a:p>
            <a:pPr algn="ctr"/>
            <a:r>
              <a:rPr lang="fr-FR" sz="2400" dirty="0"/>
              <a:t>Une Empreinte de solidarité signée Association IMDH, envers tout le personnel soignant de la Clinique Le </a:t>
            </a:r>
            <a:r>
              <a:rPr lang="fr-FR" sz="2400" dirty="0" err="1"/>
              <a:t>Mélezet</a:t>
            </a:r>
            <a:r>
              <a:rPr lang="fr-FR" sz="2400" dirty="0"/>
              <a:t>, nous avons offert un repas en guise de reconnaissance et de solidarité.</a:t>
            </a:r>
          </a:p>
        </p:txBody>
      </p:sp>
      <p:sp>
        <p:nvSpPr>
          <p:cNvPr id="19" name="ZoneTexte 18">
            <a:extLst>
              <a:ext uri="{FF2B5EF4-FFF2-40B4-BE49-F238E27FC236}">
                <a16:creationId xmlns:a16="http://schemas.microsoft.com/office/drawing/2014/main" id="{51600320-52BA-4851-BDB8-1005273AA26C}"/>
              </a:ext>
            </a:extLst>
          </p:cNvPr>
          <p:cNvSpPr txBox="1"/>
          <p:nvPr/>
        </p:nvSpPr>
        <p:spPr>
          <a:xfrm>
            <a:off x="-1014412" y="6278776"/>
            <a:ext cx="4810536" cy="369332"/>
          </a:xfrm>
          <a:prstGeom prst="rect">
            <a:avLst/>
          </a:prstGeom>
          <a:noFill/>
        </p:spPr>
        <p:txBody>
          <a:bodyPr wrap="square" rtlCol="0">
            <a:spAutoFit/>
          </a:bodyPr>
          <a:lstStyle/>
          <a:p>
            <a:pPr algn="ctr"/>
            <a:r>
              <a:rPr lang="fr-FR" dirty="0">
                <a:solidFill>
                  <a:srgbClr val="FF0000"/>
                </a:solidFill>
              </a:rPr>
              <a:t>Et nous continuons !</a:t>
            </a:r>
          </a:p>
        </p:txBody>
      </p:sp>
      <p:pic>
        <p:nvPicPr>
          <p:cNvPr id="3" name="Image 2">
            <a:extLst>
              <a:ext uri="{FF2B5EF4-FFF2-40B4-BE49-F238E27FC236}">
                <a16:creationId xmlns:a16="http://schemas.microsoft.com/office/drawing/2014/main" id="{DCFAB898-5C64-42EC-B65E-EC8DBDBEC5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1113264"/>
            <a:ext cx="4341074" cy="5842121"/>
          </a:xfrm>
          <a:prstGeom prst="rect">
            <a:avLst/>
          </a:prstGeom>
        </p:spPr>
      </p:pic>
    </p:spTree>
    <p:extLst>
      <p:ext uri="{BB962C8B-B14F-4D97-AF65-F5344CB8AC3E}">
        <p14:creationId xmlns:p14="http://schemas.microsoft.com/office/powerpoint/2010/main" val="3636380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0B3807D-AA09-4A0B-AB42-D17F926CD24E}"/>
              </a:ext>
            </a:extLst>
          </p:cNvPr>
          <p:cNvSpPr>
            <a:spLocks noGrp="1"/>
          </p:cNvSpPr>
          <p:nvPr>
            <p:ph type="ftr" sz="quarter" idx="11"/>
          </p:nvPr>
        </p:nvSpPr>
        <p:spPr>
          <a:xfrm>
            <a:off x="395536" y="6534191"/>
            <a:ext cx="4622973" cy="365125"/>
          </a:xfrm>
        </p:spPr>
        <p:txBody>
          <a:bodyPr/>
          <a:lstStyle/>
          <a:p>
            <a:r>
              <a:rPr lang="fr-FR" dirty="0">
                <a:solidFill>
                  <a:srgbClr val="0000FF"/>
                </a:solidFill>
              </a:rPr>
              <a:t>AE ASSOIMDH 2019/2020</a:t>
            </a:r>
          </a:p>
        </p:txBody>
      </p:sp>
      <p:pic>
        <p:nvPicPr>
          <p:cNvPr id="6" name="Image 5">
            <a:extLst>
              <a:ext uri="{FF2B5EF4-FFF2-40B4-BE49-F238E27FC236}">
                <a16:creationId xmlns:a16="http://schemas.microsoft.com/office/drawing/2014/main" id="{2C87CFCF-E410-4D25-A558-335924EDBB7A}"/>
              </a:ext>
            </a:extLst>
          </p:cNvPr>
          <p:cNvPicPr>
            <a:picLocks noChangeAspect="1"/>
          </p:cNvPicPr>
          <p:nvPr/>
        </p:nvPicPr>
        <p:blipFill>
          <a:blip r:embed="rId2"/>
          <a:stretch>
            <a:fillRect/>
          </a:stretch>
        </p:blipFill>
        <p:spPr>
          <a:xfrm>
            <a:off x="3497739" y="0"/>
            <a:ext cx="1583465" cy="1583465"/>
          </a:xfrm>
          <a:prstGeom prst="rect">
            <a:avLst/>
          </a:prstGeom>
        </p:spPr>
      </p:pic>
      <p:sp>
        <p:nvSpPr>
          <p:cNvPr id="10" name="Titre 9">
            <a:extLst>
              <a:ext uri="{FF2B5EF4-FFF2-40B4-BE49-F238E27FC236}">
                <a16:creationId xmlns:a16="http://schemas.microsoft.com/office/drawing/2014/main" id="{BE91BD77-DFC7-414B-8A74-7156F5028715}"/>
              </a:ext>
            </a:extLst>
          </p:cNvPr>
          <p:cNvSpPr>
            <a:spLocks noGrp="1"/>
          </p:cNvSpPr>
          <p:nvPr>
            <p:ph type="title"/>
          </p:nvPr>
        </p:nvSpPr>
        <p:spPr>
          <a:xfrm>
            <a:off x="1115616" y="3573016"/>
            <a:ext cx="6347713" cy="1320800"/>
          </a:xfrm>
        </p:spPr>
        <p:txBody>
          <a:bodyPr/>
          <a:lstStyle/>
          <a:p>
            <a:pPr algn="ctr"/>
            <a:r>
              <a:rPr lang="fr-FR" dirty="0">
                <a:hlinkClick r:id="rId3"/>
              </a:rPr>
              <a:t>https://www.facebook.com/association.imdh/</a:t>
            </a:r>
            <a:endParaRPr lang="fr-FR" dirty="0"/>
          </a:p>
        </p:txBody>
      </p:sp>
      <p:sp>
        <p:nvSpPr>
          <p:cNvPr id="11" name="Titre 9">
            <a:extLst>
              <a:ext uri="{FF2B5EF4-FFF2-40B4-BE49-F238E27FC236}">
                <a16:creationId xmlns:a16="http://schemas.microsoft.com/office/drawing/2014/main" id="{FB5BA8CD-817D-4580-B639-C7B992EF2AD4}"/>
              </a:ext>
            </a:extLst>
          </p:cNvPr>
          <p:cNvSpPr txBox="1">
            <a:spLocks/>
          </p:cNvSpPr>
          <p:nvPr/>
        </p:nvSpPr>
        <p:spPr>
          <a:xfrm>
            <a:off x="1115616" y="2144219"/>
            <a:ext cx="6347713" cy="1320800"/>
          </a:xfrm>
          <a:prstGeom prst="rect">
            <a:avLst/>
          </a:prstGeom>
        </p:spPr>
        <p:txBody>
          <a:bodyPr vert="horz" lIns="91440" tIns="45720" rIns="91440" bIns="45720" rtlCol="0" anchor="t">
            <a:normAutofit fontScale="70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solidFill>
                  <a:srgbClr val="FF0000"/>
                </a:solidFill>
              </a:rPr>
              <a:t>MERCI DE CONSULTER NOTRE PAGE FACEBOOK</a:t>
            </a:r>
          </a:p>
          <a:p>
            <a:pPr algn="ctr"/>
            <a:r>
              <a:rPr lang="fr-FR" dirty="0">
                <a:solidFill>
                  <a:srgbClr val="FF0000"/>
                </a:solidFill>
              </a:rPr>
              <a:t>D’AUTRES EVENEMENTS SONT SUR NOTRE PAGE</a:t>
            </a:r>
          </a:p>
        </p:txBody>
      </p:sp>
      <p:sp>
        <p:nvSpPr>
          <p:cNvPr id="12" name="Titre 9">
            <a:extLst>
              <a:ext uri="{FF2B5EF4-FFF2-40B4-BE49-F238E27FC236}">
                <a16:creationId xmlns:a16="http://schemas.microsoft.com/office/drawing/2014/main" id="{F5A586D0-12AF-474D-BCDB-050874C3DCD1}"/>
              </a:ext>
            </a:extLst>
          </p:cNvPr>
          <p:cNvSpPr txBox="1">
            <a:spLocks/>
          </p:cNvSpPr>
          <p:nvPr/>
        </p:nvSpPr>
        <p:spPr>
          <a:xfrm>
            <a:off x="1054229" y="5114803"/>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fr-FR" dirty="0">
                <a:solidFill>
                  <a:srgbClr val="FF0000"/>
                </a:solidFill>
              </a:rPr>
              <a:t>IMDH, Toujours en Action!</a:t>
            </a:r>
          </a:p>
          <a:p>
            <a:pPr algn="ctr"/>
            <a:r>
              <a:rPr lang="fr-FR" dirty="0">
                <a:solidFill>
                  <a:srgbClr val="FF0000"/>
                </a:solidFill>
              </a:rPr>
              <a:t>Solidarité en synergie.</a:t>
            </a:r>
          </a:p>
        </p:txBody>
      </p:sp>
    </p:spTree>
    <p:extLst>
      <p:ext uri="{BB962C8B-B14F-4D97-AF65-F5344CB8AC3E}">
        <p14:creationId xmlns:p14="http://schemas.microsoft.com/office/powerpoint/2010/main" val="474508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A8BDA3-FA7F-4729-BC99-3E8FFACD919C}"/>
              </a:ext>
            </a:extLst>
          </p:cNvPr>
          <p:cNvSpPr>
            <a:spLocks noGrp="1"/>
          </p:cNvSpPr>
          <p:nvPr>
            <p:ph type="title"/>
          </p:nvPr>
        </p:nvSpPr>
        <p:spPr>
          <a:xfrm>
            <a:off x="1096727" y="260648"/>
            <a:ext cx="6347713" cy="1296144"/>
          </a:xfrm>
        </p:spPr>
        <p:txBody>
          <a:bodyPr>
            <a:normAutofit fontScale="90000"/>
          </a:bodyPr>
          <a:lstStyle/>
          <a:p>
            <a:pPr algn="ctr"/>
            <a:r>
              <a:rPr lang="fr-FR" sz="3200" dirty="0">
                <a:solidFill>
                  <a:srgbClr val="0000FF"/>
                </a:solidFill>
                <a:latin typeface="Algerian" panose="04020705040A02060702" pitchFamily="82" charset="0"/>
              </a:rPr>
              <a:t>Champs d’Actions</a:t>
            </a:r>
            <a:br>
              <a:rPr lang="fr-FR" sz="3200" dirty="0">
                <a:solidFill>
                  <a:srgbClr val="0000FF"/>
                </a:solidFill>
                <a:latin typeface="Algerian" panose="04020705040A02060702" pitchFamily="82" charset="0"/>
              </a:rPr>
            </a:br>
            <a:r>
              <a:rPr lang="fr-FR" sz="2000" dirty="0">
                <a:solidFill>
                  <a:srgbClr val="FF0000"/>
                </a:solidFill>
                <a:latin typeface="Algerian" panose="04020705040A02060702" pitchFamily="82" charset="0"/>
              </a:rPr>
              <a:t>Public cible</a:t>
            </a:r>
            <a:br>
              <a:rPr lang="fr-FR" sz="2000" dirty="0">
                <a:solidFill>
                  <a:srgbClr val="FF0000"/>
                </a:solidFill>
                <a:latin typeface="Algerian" panose="04020705040A02060702" pitchFamily="82" charset="0"/>
              </a:rPr>
            </a:br>
            <a:r>
              <a:rPr lang="fr-FR" sz="2000" dirty="0">
                <a:solidFill>
                  <a:srgbClr val="FF0000"/>
                </a:solidFill>
                <a:latin typeface="Algerian" panose="04020705040A02060702" pitchFamily="82" charset="0"/>
              </a:rPr>
              <a:t>Enfants  - Adultes </a:t>
            </a:r>
            <a:br>
              <a:rPr lang="fr-FR" sz="3200" dirty="0">
                <a:solidFill>
                  <a:srgbClr val="0000FF"/>
                </a:solidFill>
                <a:latin typeface="Algerian" panose="04020705040A02060702" pitchFamily="82" charset="0"/>
              </a:rPr>
            </a:br>
            <a:endParaRPr lang="fr-FR" sz="3200" dirty="0">
              <a:solidFill>
                <a:srgbClr val="0000FF"/>
              </a:solidFill>
              <a:latin typeface="Algerian" panose="04020705040A02060702" pitchFamily="82" charset="0"/>
            </a:endParaRPr>
          </a:p>
        </p:txBody>
      </p:sp>
      <p:sp>
        <p:nvSpPr>
          <p:cNvPr id="4" name="Rectangle 3">
            <a:extLst>
              <a:ext uri="{FF2B5EF4-FFF2-40B4-BE49-F238E27FC236}">
                <a16:creationId xmlns:a16="http://schemas.microsoft.com/office/drawing/2014/main" id="{B896D78E-70CC-44C7-95FC-E3467CB6CDBE}"/>
              </a:ext>
            </a:extLst>
          </p:cNvPr>
          <p:cNvSpPr/>
          <p:nvPr/>
        </p:nvSpPr>
        <p:spPr>
          <a:xfrm>
            <a:off x="971599" y="1628800"/>
            <a:ext cx="7056785" cy="4600105"/>
          </a:xfrm>
          <a:prstGeom prst="rect">
            <a:avLst/>
          </a:prstGeom>
        </p:spPr>
        <p:txBody>
          <a:bodyPr wrap="square">
            <a:spAutoFit/>
          </a:bodyPr>
          <a:lstStyle/>
          <a:p>
            <a:pPr marL="342900" indent="-342900" algn="just">
              <a:lnSpc>
                <a:spcPct val="115000"/>
              </a:lnSpc>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Encourager, participer et coopérer avec toutes les associations, acteurs sociaux, ou pouvoirs publics dans l'élaboration et la réalisation de projets.</a:t>
            </a:r>
          </a:p>
          <a:p>
            <a:pPr marL="342900" indent="-342900" algn="just">
              <a:lnSpc>
                <a:spcPct val="115000"/>
              </a:lnSpc>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Etablir des contacts culturels et cultuelles en vue d’une coexistence harmonieuse et enrichissante des différentes composantes du tissu social;</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Médiation, orientation dans les démarches  administratives et Juridiques;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Travailler sur la Cohésion Sociale et la valeurs de la République; </a:t>
            </a:r>
          </a:p>
          <a:p>
            <a:pPr marL="342900" lvl="0" indent="-342900" algn="just">
              <a:lnSpc>
                <a:spcPct val="115000"/>
              </a:lnSpc>
              <a:spcAft>
                <a:spcPts val="0"/>
              </a:spcAft>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Organiser des Activités Educatives, Sociales, Culturelles et Sportives;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5000"/>
              </a:lnSpc>
              <a:spcAft>
                <a:spcPts val="0"/>
              </a:spcAft>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Organiser des compagnes de sensibilisation, congrès, séminaires, foires et manifestations;</a:t>
            </a: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fr-FR" sz="1600" dirty="0">
                <a:latin typeface="Times New Roman" panose="02020603050405020304" pitchFamily="18" charset="0"/>
                <a:ea typeface="Calibri" panose="020F0502020204030204" pitchFamily="34" charset="0"/>
                <a:cs typeface="Times New Roman" panose="02020603050405020304" pitchFamily="18" charset="0"/>
              </a:rPr>
              <a:t>Former, Conseiller, accompagner, développer les compétences cognitives, aider aux services de  la personne;</a:t>
            </a:r>
          </a:p>
          <a:p>
            <a:pPr marL="342900" lvl="0" indent="-342900" algn="just">
              <a:lnSpc>
                <a:spcPct val="115000"/>
              </a:lnSpc>
              <a:spcAft>
                <a:spcPts val="0"/>
              </a:spcAft>
              <a:buFont typeface="Symbol" panose="05050102010706020507" pitchFamily="18" charset="2"/>
              <a:buChar char=""/>
            </a:pP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endParaRPr lang="fr-FR" sz="1600" dirty="0">
              <a:latin typeface="Times New Roman" panose="02020603050405020304" pitchFamily="18" charset="0"/>
              <a:ea typeface="Calibri" panose="020F0502020204030204" pitchFamily="34" charset="0"/>
              <a:cs typeface="Times New Roman" panose="02020603050405020304" pitchFamily="18" charset="0"/>
            </a:endParaRPr>
          </a:p>
          <a:p>
            <a:pPr lvl="0" algn="just">
              <a:lnSpc>
                <a:spcPct val="115000"/>
              </a:lnSpc>
              <a:spcAft>
                <a:spcPts val="0"/>
              </a:spcAft>
            </a:pPr>
            <a:endParaRPr lang="fr-FR" sz="1600" dirty="0">
              <a:latin typeface="Calibri" panose="020F0502020204030204" pitchFamily="34" charset="0"/>
              <a:ea typeface="Calibri" panose="020F0502020204030204" pitchFamily="34" charset="0"/>
              <a:cs typeface="Times New Roman" panose="02020603050405020304" pitchFamily="18" charset="0"/>
            </a:endParaRPr>
          </a:p>
          <a:p>
            <a:pPr lvl="0" algn="ctr">
              <a:lnSpc>
                <a:spcPct val="115000"/>
              </a:lnSpc>
              <a:spcAft>
                <a:spcPts val="1000"/>
              </a:spcAft>
            </a:pPr>
            <a:r>
              <a:rPr lang="fr-FR" sz="1600" dirty="0">
                <a:latin typeface="Times New Roman" panose="02020603050405020304" pitchFamily="18" charset="0"/>
                <a:ea typeface="Calibri" panose="020F0502020204030204" pitchFamily="34" charset="0"/>
                <a:cs typeface="Times New Roman" panose="02020603050405020304" pitchFamily="18" charset="0"/>
              </a:rPr>
              <a:t>Nos projets sont d'intérêt général, à but non lucratif et sont accessible au public, sans distinction de nationalité, sexe, religion ou appartenance politique.</a:t>
            </a:r>
          </a:p>
        </p:txBody>
      </p:sp>
      <p:sp>
        <p:nvSpPr>
          <p:cNvPr id="3" name="Espace réservé du pied de page 2">
            <a:extLst>
              <a:ext uri="{FF2B5EF4-FFF2-40B4-BE49-F238E27FC236}">
                <a16:creationId xmlns:a16="http://schemas.microsoft.com/office/drawing/2014/main" id="{A906FD5B-817C-4DFA-8559-E3B3FFCFBF0E}"/>
              </a:ext>
            </a:extLst>
          </p:cNvPr>
          <p:cNvSpPr>
            <a:spLocks noGrp="1"/>
          </p:cNvSpPr>
          <p:nvPr>
            <p:ph type="ftr" sz="quarter" idx="11"/>
          </p:nvPr>
        </p:nvSpPr>
        <p:spPr>
          <a:xfrm>
            <a:off x="395536" y="6597352"/>
            <a:ext cx="4622973" cy="365125"/>
          </a:xfrm>
        </p:spPr>
        <p:txBody>
          <a:bodyPr/>
          <a:lstStyle/>
          <a:p>
            <a:r>
              <a:rPr lang="fr-FR" dirty="0">
                <a:solidFill>
                  <a:srgbClr val="250599"/>
                </a:solidFill>
              </a:rPr>
              <a:t>AE ASSOIMDH 2019/2020</a:t>
            </a:r>
          </a:p>
        </p:txBody>
      </p:sp>
      <p:sp>
        <p:nvSpPr>
          <p:cNvPr id="6" name="Flèche : double flèche horizontale 5">
            <a:extLst>
              <a:ext uri="{FF2B5EF4-FFF2-40B4-BE49-F238E27FC236}">
                <a16:creationId xmlns:a16="http://schemas.microsoft.com/office/drawing/2014/main" id="{D57FD151-EEA1-409F-9A1A-0A332C60C3A4}"/>
              </a:ext>
            </a:extLst>
          </p:cNvPr>
          <p:cNvSpPr/>
          <p:nvPr/>
        </p:nvSpPr>
        <p:spPr>
          <a:xfrm>
            <a:off x="2013206" y="4833156"/>
            <a:ext cx="4622973" cy="792088"/>
          </a:xfrm>
          <a:prstGeom prst="lef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Algerian" panose="04020705040A02060702" pitchFamily="82" charset="0"/>
              </a:rPr>
              <a:t>TOUJOURS EN ACTION</a:t>
            </a:r>
          </a:p>
        </p:txBody>
      </p:sp>
      <p:pic>
        <p:nvPicPr>
          <p:cNvPr id="7" name="Image 6">
            <a:extLst>
              <a:ext uri="{FF2B5EF4-FFF2-40B4-BE49-F238E27FC236}">
                <a16:creationId xmlns:a16="http://schemas.microsoft.com/office/drawing/2014/main" id="{24B5EF59-5E9E-4DFA-96A6-B73072E482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133169"/>
            <a:ext cx="1418901" cy="1418901"/>
          </a:xfrm>
          <a:prstGeom prst="rect">
            <a:avLst/>
          </a:prstGeom>
        </p:spPr>
      </p:pic>
    </p:spTree>
    <p:extLst>
      <p:ext uri="{BB962C8B-B14F-4D97-AF65-F5344CB8AC3E}">
        <p14:creationId xmlns:p14="http://schemas.microsoft.com/office/powerpoint/2010/main" val="360651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 16">
            <a:extLst>
              <a:ext uri="{FF2B5EF4-FFF2-40B4-BE49-F238E27FC236}">
                <a16:creationId xmlns:a16="http://schemas.microsoft.com/office/drawing/2014/main" id="{ADE40381-080F-45D5-9110-04D08B776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1702" y="4293096"/>
            <a:ext cx="4543756" cy="2448272"/>
          </a:xfrm>
          <a:prstGeom prst="rect">
            <a:avLst/>
          </a:prstGeom>
        </p:spPr>
      </p:pic>
      <p:sp>
        <p:nvSpPr>
          <p:cNvPr id="2" name="ZoneTexte 1">
            <a:extLst>
              <a:ext uri="{FF2B5EF4-FFF2-40B4-BE49-F238E27FC236}">
                <a16:creationId xmlns:a16="http://schemas.microsoft.com/office/drawing/2014/main" id="{0C0E5A19-05E0-4B3A-BF7C-667E4013C6DA}"/>
              </a:ext>
            </a:extLst>
          </p:cNvPr>
          <p:cNvSpPr txBox="1"/>
          <p:nvPr/>
        </p:nvSpPr>
        <p:spPr>
          <a:xfrm>
            <a:off x="2211406" y="263497"/>
            <a:ext cx="5960994" cy="1261884"/>
          </a:xfrm>
          <a:prstGeom prst="rect">
            <a:avLst/>
          </a:prstGeom>
          <a:noFill/>
        </p:spPr>
        <p:txBody>
          <a:bodyPr wrap="square" rtlCol="0">
            <a:spAutoFit/>
          </a:bodyPr>
          <a:lstStyle/>
          <a:p>
            <a:pPr algn="ctr"/>
            <a:r>
              <a:rPr lang="fr-FR" sz="2800" dirty="0">
                <a:solidFill>
                  <a:srgbClr val="FF0000"/>
                </a:solidFill>
                <a:latin typeface="Algerian" panose="04020705040A02060702" pitchFamily="82" charset="0"/>
              </a:rPr>
              <a:t>Conférence Socio- JURIDIQUE</a:t>
            </a:r>
          </a:p>
          <a:p>
            <a:pPr algn="ctr"/>
            <a:r>
              <a:rPr lang="fr-FR" sz="3200" dirty="0">
                <a:solidFill>
                  <a:srgbClr val="250599"/>
                </a:solidFill>
                <a:latin typeface="Algerian" panose="04020705040A02060702" pitchFamily="82" charset="0"/>
              </a:rPr>
              <a:t>« </a:t>
            </a:r>
            <a:r>
              <a:rPr lang="fr-FR" dirty="0">
                <a:solidFill>
                  <a:srgbClr val="250599"/>
                </a:solidFill>
                <a:latin typeface="Algerian" panose="04020705040A02060702" pitchFamily="82" charset="0"/>
              </a:rPr>
              <a:t>LA CONSTITUTION MAROCAINE</a:t>
            </a:r>
            <a:r>
              <a:rPr lang="fr-FR" sz="3200" dirty="0">
                <a:solidFill>
                  <a:srgbClr val="250599"/>
                </a:solidFill>
                <a:latin typeface="Algerian" panose="04020705040A02060702" pitchFamily="82" charset="0"/>
              </a:rPr>
              <a:t> »</a:t>
            </a:r>
            <a:r>
              <a:rPr lang="fr-FR" sz="3200" dirty="0">
                <a:solidFill>
                  <a:srgbClr val="FF0000"/>
                </a:solidFill>
                <a:latin typeface="Algerian" panose="04020705040A02060702" pitchFamily="82" charset="0"/>
              </a:rPr>
              <a:t> </a:t>
            </a:r>
          </a:p>
          <a:p>
            <a:pPr algn="ctr"/>
            <a:r>
              <a:rPr lang="fr-FR" sz="1600" dirty="0">
                <a:solidFill>
                  <a:srgbClr val="FF0000"/>
                </a:solidFill>
                <a:latin typeface="Algerian" panose="04020705040A02060702" pitchFamily="82" charset="0"/>
              </a:rPr>
              <a:t>Les droits de la femme</a:t>
            </a:r>
          </a:p>
        </p:txBody>
      </p:sp>
      <p:pic>
        <p:nvPicPr>
          <p:cNvPr id="15" name="Image 14">
            <a:extLst>
              <a:ext uri="{FF2B5EF4-FFF2-40B4-BE49-F238E27FC236}">
                <a16:creationId xmlns:a16="http://schemas.microsoft.com/office/drawing/2014/main" id="{6053634A-7E67-4A94-8780-E2A577C173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1772816"/>
            <a:ext cx="2830088" cy="1886725"/>
          </a:xfrm>
          <a:prstGeom prst="rect">
            <a:avLst/>
          </a:prstGeom>
        </p:spPr>
      </p:pic>
      <p:sp>
        <p:nvSpPr>
          <p:cNvPr id="20" name="ZoneTexte 19">
            <a:extLst>
              <a:ext uri="{FF2B5EF4-FFF2-40B4-BE49-F238E27FC236}">
                <a16:creationId xmlns:a16="http://schemas.microsoft.com/office/drawing/2014/main" id="{34ADA721-77E8-407D-92A2-184A795839B5}"/>
              </a:ext>
            </a:extLst>
          </p:cNvPr>
          <p:cNvSpPr txBox="1"/>
          <p:nvPr/>
        </p:nvSpPr>
        <p:spPr>
          <a:xfrm>
            <a:off x="0" y="3678075"/>
            <a:ext cx="4014420" cy="3385542"/>
          </a:xfrm>
          <a:prstGeom prst="rect">
            <a:avLst/>
          </a:prstGeom>
          <a:noFill/>
        </p:spPr>
        <p:txBody>
          <a:bodyPr wrap="square" rtlCol="0">
            <a:spAutoFit/>
          </a:bodyPr>
          <a:lstStyle/>
          <a:p>
            <a:pPr algn="ctr"/>
            <a:r>
              <a:rPr lang="fr-FR" b="1" dirty="0">
                <a:latin typeface="Times New Roman" pitchFamily="18" charset="0"/>
                <a:cs typeface="Times New Roman" pitchFamily="18" charset="0"/>
              </a:rPr>
              <a:t>Evénement : Conférence sur le Code de la Famille – La </a:t>
            </a:r>
            <a:r>
              <a:rPr lang="fr-FR" b="1" dirty="0" err="1">
                <a:latin typeface="Times New Roman" pitchFamily="18" charset="0"/>
                <a:cs typeface="Times New Roman" pitchFamily="18" charset="0"/>
              </a:rPr>
              <a:t>Moudawana</a:t>
            </a:r>
            <a:r>
              <a:rPr lang="fr-FR" b="1" dirty="0">
                <a:latin typeface="Times New Roman" pitchFamily="18" charset="0"/>
                <a:cs typeface="Times New Roman" pitchFamily="18" charset="0"/>
              </a:rPr>
              <a:t>,</a:t>
            </a:r>
          </a:p>
          <a:p>
            <a:pPr algn="ctr"/>
            <a:r>
              <a:rPr lang="fr-FR" b="1" dirty="0">
                <a:latin typeface="Times New Roman" pitchFamily="18" charset="0"/>
                <a:cs typeface="Times New Roman" pitchFamily="18" charset="0"/>
              </a:rPr>
              <a:t>Organisée en partenariat avec Le Consulat Général du Royaume du Maroc à Montpellier – </a:t>
            </a:r>
            <a:r>
              <a:rPr lang="fr-FR" sz="1600" b="1" dirty="0" err="1">
                <a:latin typeface="Times New Roman" pitchFamily="18" charset="0"/>
                <a:cs typeface="Times New Roman" pitchFamily="18" charset="0"/>
              </a:rPr>
              <a:t>Chaabi</a:t>
            </a:r>
            <a:r>
              <a:rPr lang="fr-FR" sz="1600" b="1" dirty="0">
                <a:latin typeface="Times New Roman" pitchFamily="18" charset="0"/>
                <a:cs typeface="Times New Roman" pitchFamily="18" charset="0"/>
              </a:rPr>
              <a:t> Bank – Air Arabia.</a:t>
            </a:r>
          </a:p>
          <a:p>
            <a:pPr algn="ctr"/>
            <a:r>
              <a:rPr lang="fr-FR" b="1" dirty="0">
                <a:latin typeface="Times New Roman" pitchFamily="18" charset="0"/>
                <a:cs typeface="Times New Roman" pitchFamily="18" charset="0"/>
              </a:rPr>
              <a:t>Collectif Associatif : </a:t>
            </a:r>
          </a:p>
          <a:p>
            <a:pPr algn="ctr"/>
            <a:r>
              <a:rPr lang="fr-FR" b="1" dirty="0">
                <a:latin typeface="Times New Roman" pitchFamily="18" charset="0"/>
                <a:cs typeface="Times New Roman" pitchFamily="18" charset="0"/>
              </a:rPr>
              <a:t>Association IMDH </a:t>
            </a:r>
          </a:p>
          <a:p>
            <a:pPr algn="ctr"/>
            <a:r>
              <a:rPr lang="fr-FR" b="1" dirty="0">
                <a:latin typeface="Times New Roman" pitchFamily="18" charset="0"/>
                <a:cs typeface="Times New Roman" pitchFamily="18" charset="0"/>
              </a:rPr>
              <a:t>Association Etoile Solidaire</a:t>
            </a:r>
          </a:p>
          <a:p>
            <a:pPr algn="ctr"/>
            <a:r>
              <a:rPr lang="fr-FR" b="1" dirty="0">
                <a:latin typeface="Times New Roman" pitchFamily="18" charset="0"/>
                <a:cs typeface="Times New Roman" pitchFamily="18" charset="0"/>
              </a:rPr>
              <a:t>Association Femmes du Soleil</a:t>
            </a:r>
          </a:p>
          <a:p>
            <a:pPr algn="ctr"/>
            <a:r>
              <a:rPr lang="fr-FR" b="1" dirty="0">
                <a:latin typeface="Times New Roman" pitchFamily="18" charset="0"/>
                <a:cs typeface="Times New Roman" pitchFamily="18" charset="0"/>
              </a:rPr>
              <a:t>Association Pour Toutes</a:t>
            </a:r>
          </a:p>
          <a:p>
            <a:endParaRPr lang="fr-FR" dirty="0"/>
          </a:p>
        </p:txBody>
      </p:sp>
      <p:sp>
        <p:nvSpPr>
          <p:cNvPr id="21" name="ZoneTexte 20">
            <a:extLst>
              <a:ext uri="{FF2B5EF4-FFF2-40B4-BE49-F238E27FC236}">
                <a16:creationId xmlns:a16="http://schemas.microsoft.com/office/drawing/2014/main" id="{96D4956A-40F4-4B54-9FB5-65AF8A271A11}"/>
              </a:ext>
            </a:extLst>
          </p:cNvPr>
          <p:cNvSpPr txBox="1"/>
          <p:nvPr/>
        </p:nvSpPr>
        <p:spPr>
          <a:xfrm>
            <a:off x="4251702" y="1737667"/>
            <a:ext cx="5152086" cy="2862322"/>
          </a:xfrm>
          <a:prstGeom prst="rect">
            <a:avLst/>
          </a:prstGeom>
          <a:noFill/>
        </p:spPr>
        <p:txBody>
          <a:bodyPr wrap="square" rtlCol="0">
            <a:spAutoFit/>
          </a:bodyPr>
          <a:lstStyle/>
          <a:p>
            <a:r>
              <a:rPr lang="fr-FR" b="1" dirty="0">
                <a:latin typeface="Times New Roman" panose="02020603050405020304" pitchFamily="18" charset="0"/>
                <a:cs typeface="Times New Roman" panose="02020603050405020304" pitchFamily="18" charset="0"/>
              </a:rPr>
              <a:t>Date : 17/03/2019</a:t>
            </a:r>
          </a:p>
          <a:p>
            <a:r>
              <a:rPr lang="fr-FR" b="1" dirty="0">
                <a:latin typeface="Times New Roman" panose="02020603050405020304" pitchFamily="18" charset="0"/>
                <a:cs typeface="Times New Roman" panose="02020603050405020304" pitchFamily="18" charset="0"/>
              </a:rPr>
              <a:t>Animée par : </a:t>
            </a:r>
          </a:p>
          <a:p>
            <a:r>
              <a:rPr lang="fr-FR" b="1" dirty="0">
                <a:latin typeface="Times New Roman" panose="02020603050405020304" pitchFamily="18" charset="0"/>
                <a:cs typeface="Times New Roman" panose="02020603050405020304" pitchFamily="18" charset="0"/>
              </a:rPr>
              <a:t>Magistrat : </a:t>
            </a:r>
            <a:r>
              <a:rPr lang="fr-FR" b="1" dirty="0" err="1">
                <a:latin typeface="Times New Roman" panose="02020603050405020304" pitchFamily="18" charset="0"/>
                <a:cs typeface="Times New Roman" panose="02020603050405020304" pitchFamily="18" charset="0"/>
              </a:rPr>
              <a:t>Bastani</a:t>
            </a:r>
            <a:r>
              <a:rPr lang="fr-FR" b="1" dirty="0">
                <a:latin typeface="Times New Roman" panose="02020603050405020304" pitchFamily="18" charset="0"/>
                <a:cs typeface="Times New Roman" panose="02020603050405020304" pitchFamily="18" charset="0"/>
              </a:rPr>
              <a:t> Aziza </a:t>
            </a:r>
          </a:p>
          <a:p>
            <a:r>
              <a:rPr lang="fr-FR" b="1" dirty="0">
                <a:latin typeface="Times New Roman" panose="02020603050405020304" pitchFamily="18" charset="0"/>
                <a:cs typeface="Times New Roman" panose="02020603050405020304" pitchFamily="18" charset="0"/>
              </a:rPr>
              <a:t>Maître      : </a:t>
            </a:r>
            <a:r>
              <a:rPr lang="fr-FR" b="1" dirty="0" err="1">
                <a:latin typeface="Times New Roman" panose="02020603050405020304" pitchFamily="18" charset="0"/>
                <a:cs typeface="Times New Roman" panose="02020603050405020304" pitchFamily="18" charset="0"/>
              </a:rPr>
              <a:t>Satani</a:t>
            </a:r>
            <a:r>
              <a:rPr lang="fr-FR" b="1" dirty="0">
                <a:latin typeface="Times New Roman" panose="02020603050405020304" pitchFamily="18" charset="0"/>
                <a:cs typeface="Times New Roman" panose="02020603050405020304" pitchFamily="18" charset="0"/>
              </a:rPr>
              <a:t> Abdelkrim</a:t>
            </a:r>
          </a:p>
          <a:p>
            <a:r>
              <a:rPr lang="fr-FR" b="1" dirty="0">
                <a:latin typeface="Times New Roman" panose="02020603050405020304" pitchFamily="18" charset="0"/>
                <a:cs typeface="Times New Roman" panose="02020603050405020304" pitchFamily="18" charset="0"/>
              </a:rPr>
              <a:t>Procureur : </a:t>
            </a:r>
            <a:r>
              <a:rPr lang="fr-FR" b="1" dirty="0" err="1">
                <a:latin typeface="Times New Roman" panose="02020603050405020304" pitchFamily="18" charset="0"/>
                <a:cs typeface="Times New Roman" panose="02020603050405020304" pitchFamily="18" charset="0"/>
              </a:rPr>
              <a:t>Grini</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Abdessalam</a:t>
            </a:r>
            <a:endParaRPr lang="fr-FR" b="1" dirty="0">
              <a:latin typeface="Times New Roman" panose="02020603050405020304" pitchFamily="18" charset="0"/>
              <a:cs typeface="Times New Roman" panose="02020603050405020304" pitchFamily="18" charset="0"/>
            </a:endParaRPr>
          </a:p>
          <a:p>
            <a:r>
              <a:rPr lang="fr-FR" b="1" dirty="0">
                <a:latin typeface="Times New Roman" panose="02020603050405020304" pitchFamily="18" charset="0"/>
                <a:cs typeface="Times New Roman" panose="02020603050405020304" pitchFamily="18" charset="0"/>
              </a:rPr>
              <a:t>Présence : Mr le Consul </a:t>
            </a:r>
            <a:r>
              <a:rPr lang="fr-FR" b="1" dirty="0" err="1">
                <a:latin typeface="Times New Roman" panose="02020603050405020304" pitchFamily="18" charset="0"/>
                <a:cs typeface="Times New Roman" panose="02020603050405020304" pitchFamily="18" charset="0"/>
              </a:rPr>
              <a:t>Ahmmed</a:t>
            </a:r>
            <a:r>
              <a:rPr lang="fr-FR" b="1" dirty="0">
                <a:latin typeface="Times New Roman" panose="02020603050405020304" pitchFamily="18" charset="0"/>
                <a:cs typeface="Times New Roman" panose="02020603050405020304" pitchFamily="18" charset="0"/>
              </a:rPr>
              <a:t> </a:t>
            </a:r>
            <a:r>
              <a:rPr lang="fr-FR" b="1" dirty="0" err="1">
                <a:latin typeface="Times New Roman" panose="02020603050405020304" pitchFamily="18" charset="0"/>
                <a:cs typeface="Times New Roman" panose="02020603050405020304" pitchFamily="18" charset="0"/>
              </a:rPr>
              <a:t>Agargi</a:t>
            </a:r>
            <a:r>
              <a:rPr lang="fr-FR" b="1" dirty="0">
                <a:latin typeface="Times New Roman" panose="02020603050405020304" pitchFamily="18" charset="0"/>
                <a:cs typeface="Times New Roman" panose="02020603050405020304" pitchFamily="18" charset="0"/>
              </a:rPr>
              <a:t> –</a:t>
            </a:r>
          </a:p>
          <a:p>
            <a:r>
              <a:rPr lang="fr-FR" b="1" dirty="0">
                <a:latin typeface="Times New Roman" panose="02020603050405020304" pitchFamily="18" charset="0"/>
                <a:cs typeface="Times New Roman" panose="02020603050405020304" pitchFamily="18" charset="0"/>
              </a:rPr>
              <a:t>2 Elus de la métropole – </a:t>
            </a:r>
            <a:r>
              <a:rPr lang="fr-FR" b="1" dirty="0" err="1">
                <a:latin typeface="Times New Roman" panose="02020603050405020304" pitchFamily="18" charset="0"/>
                <a:cs typeface="Times New Roman" panose="02020603050405020304" pitchFamily="18" charset="0"/>
              </a:rPr>
              <a:t>Chaabi</a:t>
            </a:r>
            <a:r>
              <a:rPr lang="fr-FR" b="1" dirty="0">
                <a:latin typeface="Times New Roman" panose="02020603050405020304" pitchFamily="18" charset="0"/>
                <a:cs typeface="Times New Roman" panose="02020603050405020304" pitchFamily="18" charset="0"/>
              </a:rPr>
              <a:t> Bank – Air Arabia, différentes associations sur le terrain,</a:t>
            </a:r>
          </a:p>
          <a:p>
            <a:r>
              <a:rPr lang="fr-FR" b="1" dirty="0">
                <a:latin typeface="Times New Roman" panose="02020603050405020304" pitchFamily="18" charset="0"/>
                <a:cs typeface="Times New Roman" panose="02020603050405020304" pitchFamily="18" charset="0"/>
              </a:rPr>
              <a:t>Participation : 145 Personnes </a:t>
            </a:r>
          </a:p>
          <a:p>
            <a:endParaRPr lang="fr-FR" dirty="0"/>
          </a:p>
        </p:txBody>
      </p:sp>
      <p:sp>
        <p:nvSpPr>
          <p:cNvPr id="3" name="Espace réservé du pied de page 2">
            <a:extLst>
              <a:ext uri="{FF2B5EF4-FFF2-40B4-BE49-F238E27FC236}">
                <a16:creationId xmlns:a16="http://schemas.microsoft.com/office/drawing/2014/main" id="{43B42569-DDD2-4D44-976C-B4101F4FF2A2}"/>
              </a:ext>
            </a:extLst>
          </p:cNvPr>
          <p:cNvSpPr>
            <a:spLocks noGrp="1"/>
          </p:cNvSpPr>
          <p:nvPr>
            <p:ph type="ftr" sz="quarter" idx="11"/>
          </p:nvPr>
        </p:nvSpPr>
        <p:spPr>
          <a:xfrm>
            <a:off x="7740352" y="6546827"/>
            <a:ext cx="4622973" cy="365125"/>
          </a:xfrm>
        </p:spPr>
        <p:txBody>
          <a:bodyPr/>
          <a:lstStyle/>
          <a:p>
            <a:r>
              <a:rPr lang="fr-FR" dirty="0">
                <a:solidFill>
                  <a:srgbClr val="250599"/>
                </a:solidFill>
              </a:rPr>
              <a:t>AE ASSOIMDH 2019/2020</a:t>
            </a:r>
          </a:p>
        </p:txBody>
      </p:sp>
      <p:pic>
        <p:nvPicPr>
          <p:cNvPr id="10" name="Image 9">
            <a:extLst>
              <a:ext uri="{FF2B5EF4-FFF2-40B4-BE49-F238E27FC236}">
                <a16:creationId xmlns:a16="http://schemas.microsoft.com/office/drawing/2014/main" id="{8CC06753-34EA-42D6-8557-7A6D66C654B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654" y="127647"/>
            <a:ext cx="1421736" cy="142173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258D6F51-DC7F-452D-94FF-51E4CFC5B38D}"/>
              </a:ext>
            </a:extLst>
          </p:cNvPr>
          <p:cNvSpPr txBox="1"/>
          <p:nvPr/>
        </p:nvSpPr>
        <p:spPr>
          <a:xfrm>
            <a:off x="2771800" y="260648"/>
            <a:ext cx="4824536" cy="584775"/>
          </a:xfrm>
          <a:prstGeom prst="rect">
            <a:avLst/>
          </a:prstGeom>
          <a:noFill/>
        </p:spPr>
        <p:txBody>
          <a:bodyPr wrap="square" rtlCol="0">
            <a:spAutoFit/>
          </a:bodyPr>
          <a:lstStyle/>
          <a:p>
            <a:pPr algn="ctr"/>
            <a:r>
              <a:rPr lang="fr-FR" sz="3200" dirty="0">
                <a:solidFill>
                  <a:srgbClr val="FF0000"/>
                </a:solidFill>
                <a:latin typeface="Algerian" panose="04020705040A02060702" pitchFamily="82" charset="0"/>
              </a:rPr>
              <a:t>REPAS INTERCULTUREL</a:t>
            </a:r>
          </a:p>
        </p:txBody>
      </p:sp>
      <p:pic>
        <p:nvPicPr>
          <p:cNvPr id="13" name="Image 12">
            <a:extLst>
              <a:ext uri="{FF2B5EF4-FFF2-40B4-BE49-F238E27FC236}">
                <a16:creationId xmlns:a16="http://schemas.microsoft.com/office/drawing/2014/main" id="{FC68C126-2A4C-40E9-B0D1-74EBF015D5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04" y="1541587"/>
            <a:ext cx="4086200" cy="2567946"/>
          </a:xfrm>
          <a:prstGeom prst="rect">
            <a:avLst/>
          </a:prstGeom>
        </p:spPr>
      </p:pic>
      <p:sp>
        <p:nvSpPr>
          <p:cNvPr id="14" name="ZoneTexte 13">
            <a:extLst>
              <a:ext uri="{FF2B5EF4-FFF2-40B4-BE49-F238E27FC236}">
                <a16:creationId xmlns:a16="http://schemas.microsoft.com/office/drawing/2014/main" id="{8FC4A690-0660-41F3-BA69-7B4B46D2637D}"/>
              </a:ext>
            </a:extLst>
          </p:cNvPr>
          <p:cNvSpPr txBox="1"/>
          <p:nvPr/>
        </p:nvSpPr>
        <p:spPr>
          <a:xfrm>
            <a:off x="107504" y="4208604"/>
            <a:ext cx="4824536" cy="2308324"/>
          </a:xfrm>
          <a:prstGeom prst="rect">
            <a:avLst/>
          </a:prstGeom>
          <a:noFill/>
        </p:spPr>
        <p:txBody>
          <a:bodyPr wrap="square" rtlCol="0">
            <a:spAutoFit/>
          </a:bodyPr>
          <a:lstStyle/>
          <a:p>
            <a:r>
              <a:rPr lang="fr-FR" dirty="0"/>
              <a:t>Evénement : Repas Interculturel </a:t>
            </a:r>
          </a:p>
          <a:p>
            <a:r>
              <a:rPr lang="fr-FR" dirty="0"/>
              <a:t>Date : 11 Mai 2019</a:t>
            </a:r>
          </a:p>
          <a:p>
            <a:r>
              <a:rPr lang="fr-FR" dirty="0"/>
              <a:t>Lieu : Association Femmes Du Soleil Sète</a:t>
            </a:r>
          </a:p>
          <a:p>
            <a:r>
              <a:rPr lang="fr-FR" dirty="0"/>
              <a:t>Organisateur : Collectif Associatif </a:t>
            </a:r>
          </a:p>
          <a:p>
            <a:r>
              <a:rPr lang="fr-FR" dirty="0"/>
              <a:t>Femmes du Soleil</a:t>
            </a:r>
          </a:p>
          <a:p>
            <a:r>
              <a:rPr lang="fr-FR" dirty="0"/>
              <a:t>Etoile Solidaire</a:t>
            </a:r>
          </a:p>
          <a:p>
            <a:r>
              <a:rPr lang="fr-FR" dirty="0"/>
              <a:t> ASSOCIATION IMDH</a:t>
            </a:r>
          </a:p>
          <a:p>
            <a:r>
              <a:rPr lang="fr-FR" dirty="0"/>
              <a:t>L’Ile de Thau</a:t>
            </a:r>
          </a:p>
        </p:txBody>
      </p:sp>
      <p:sp>
        <p:nvSpPr>
          <p:cNvPr id="15" name="ZoneTexte 14">
            <a:extLst>
              <a:ext uri="{FF2B5EF4-FFF2-40B4-BE49-F238E27FC236}">
                <a16:creationId xmlns:a16="http://schemas.microsoft.com/office/drawing/2014/main" id="{966FDD23-4FFB-4DB4-8723-E4A754DAA796}"/>
              </a:ext>
            </a:extLst>
          </p:cNvPr>
          <p:cNvSpPr txBox="1"/>
          <p:nvPr/>
        </p:nvSpPr>
        <p:spPr>
          <a:xfrm>
            <a:off x="4572000" y="1619073"/>
            <a:ext cx="4536504" cy="2308324"/>
          </a:xfrm>
          <a:prstGeom prst="rect">
            <a:avLst/>
          </a:prstGeom>
          <a:noFill/>
        </p:spPr>
        <p:txBody>
          <a:bodyPr wrap="square" rtlCol="0">
            <a:spAutoFit/>
          </a:bodyPr>
          <a:lstStyle/>
          <a:p>
            <a:r>
              <a:rPr lang="fr-FR" dirty="0"/>
              <a:t>Mr François </a:t>
            </a:r>
            <a:r>
              <a:rPr lang="fr-FR" dirty="0" err="1"/>
              <a:t>Commeinhes</a:t>
            </a:r>
            <a:r>
              <a:rPr lang="fr-FR" dirty="0"/>
              <a:t> le maire de Sète</a:t>
            </a:r>
          </a:p>
          <a:p>
            <a:r>
              <a:rPr lang="fr-FR" dirty="0"/>
              <a:t>Mr </a:t>
            </a:r>
            <a:r>
              <a:rPr lang="fr-FR" dirty="0" err="1"/>
              <a:t>Ahmmed</a:t>
            </a:r>
            <a:r>
              <a:rPr lang="fr-FR" dirty="0"/>
              <a:t> </a:t>
            </a:r>
            <a:r>
              <a:rPr lang="fr-FR" dirty="0" err="1"/>
              <a:t>Agargi</a:t>
            </a:r>
            <a:r>
              <a:rPr lang="fr-FR" dirty="0"/>
              <a:t> le Consul Général du Royaume du Maroc à Montpellier,</a:t>
            </a:r>
          </a:p>
          <a:p>
            <a:r>
              <a:rPr lang="fr-FR" dirty="0"/>
              <a:t>Communité Catholique, Juive &amp; protestante pour l’échange culturel et le partage de tradition,</a:t>
            </a:r>
          </a:p>
          <a:p>
            <a:r>
              <a:rPr lang="fr-FR" dirty="0"/>
              <a:t>Participation de 150 personnes,</a:t>
            </a:r>
          </a:p>
          <a:p>
            <a:endParaRPr lang="fr-FR" dirty="0"/>
          </a:p>
        </p:txBody>
      </p:sp>
      <p:pic>
        <p:nvPicPr>
          <p:cNvPr id="17" name="Image 16">
            <a:extLst>
              <a:ext uri="{FF2B5EF4-FFF2-40B4-BE49-F238E27FC236}">
                <a16:creationId xmlns:a16="http://schemas.microsoft.com/office/drawing/2014/main" id="{DFEF2EE7-A0FB-41DB-97BA-23A2FC86712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012" y="3645024"/>
            <a:ext cx="3851920" cy="3008969"/>
          </a:xfrm>
          <a:prstGeom prst="rect">
            <a:avLst/>
          </a:prstGeom>
        </p:spPr>
      </p:pic>
      <p:sp>
        <p:nvSpPr>
          <p:cNvPr id="2" name="Espace réservé du pied de page 1">
            <a:extLst>
              <a:ext uri="{FF2B5EF4-FFF2-40B4-BE49-F238E27FC236}">
                <a16:creationId xmlns:a16="http://schemas.microsoft.com/office/drawing/2014/main" id="{D50482A7-1939-4105-A0E2-F996CA1B4F42}"/>
              </a:ext>
            </a:extLst>
          </p:cNvPr>
          <p:cNvSpPr>
            <a:spLocks noGrp="1"/>
          </p:cNvSpPr>
          <p:nvPr>
            <p:ph type="ftr" sz="quarter" idx="11"/>
          </p:nvPr>
        </p:nvSpPr>
        <p:spPr>
          <a:xfrm>
            <a:off x="-52425" y="6597352"/>
            <a:ext cx="4622973" cy="365125"/>
          </a:xfrm>
        </p:spPr>
        <p:txBody>
          <a:bodyPr/>
          <a:lstStyle/>
          <a:p>
            <a:r>
              <a:rPr lang="fr-FR" dirty="0">
                <a:solidFill>
                  <a:srgbClr val="250599"/>
                </a:solidFill>
              </a:rPr>
              <a:t>AE ASSOIMDH 2019/2020</a:t>
            </a:r>
          </a:p>
        </p:txBody>
      </p:sp>
      <p:pic>
        <p:nvPicPr>
          <p:cNvPr id="9" name="Image 8">
            <a:extLst>
              <a:ext uri="{FF2B5EF4-FFF2-40B4-BE49-F238E27FC236}">
                <a16:creationId xmlns:a16="http://schemas.microsoft.com/office/drawing/2014/main" id="{EF7E7C13-C33B-4B7C-B5C8-5E4C075145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0614" y="56156"/>
            <a:ext cx="1562917" cy="156291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a:extLst>
              <a:ext uri="{FF2B5EF4-FFF2-40B4-BE49-F238E27FC236}">
                <a16:creationId xmlns:a16="http://schemas.microsoft.com/office/drawing/2014/main" id="{9E8B37E4-929C-4934-ABD8-49E0127A32A0}"/>
              </a:ext>
            </a:extLst>
          </p:cNvPr>
          <p:cNvSpPr txBox="1"/>
          <p:nvPr/>
        </p:nvSpPr>
        <p:spPr>
          <a:xfrm>
            <a:off x="2932510" y="548045"/>
            <a:ext cx="4951858" cy="584775"/>
          </a:xfrm>
          <a:prstGeom prst="rect">
            <a:avLst/>
          </a:prstGeom>
          <a:noFill/>
        </p:spPr>
        <p:txBody>
          <a:bodyPr wrap="square" rtlCol="0">
            <a:spAutoFit/>
          </a:bodyPr>
          <a:lstStyle/>
          <a:p>
            <a:pPr algn="ctr"/>
            <a:r>
              <a:rPr lang="fr-FR" sz="3200" dirty="0">
                <a:solidFill>
                  <a:srgbClr val="FF0000"/>
                </a:solidFill>
                <a:latin typeface="Algerian" panose="04020705040A02060702" pitchFamily="82" charset="0"/>
              </a:rPr>
              <a:t>ECHANGES CULTURELS</a:t>
            </a:r>
          </a:p>
        </p:txBody>
      </p:sp>
      <p:pic>
        <p:nvPicPr>
          <p:cNvPr id="13" name="Image 12">
            <a:extLst>
              <a:ext uri="{FF2B5EF4-FFF2-40B4-BE49-F238E27FC236}">
                <a16:creationId xmlns:a16="http://schemas.microsoft.com/office/drawing/2014/main" id="{DB1756B6-07C5-453C-BAF3-F4F31F10B8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000" y="1855953"/>
            <a:ext cx="3687928" cy="2074576"/>
          </a:xfrm>
          <a:prstGeom prst="rect">
            <a:avLst/>
          </a:prstGeom>
        </p:spPr>
      </p:pic>
      <p:sp>
        <p:nvSpPr>
          <p:cNvPr id="14" name="ZoneTexte 13">
            <a:extLst>
              <a:ext uri="{FF2B5EF4-FFF2-40B4-BE49-F238E27FC236}">
                <a16:creationId xmlns:a16="http://schemas.microsoft.com/office/drawing/2014/main" id="{2B005BC3-EE98-4C0C-A594-DD46D9F29699}"/>
              </a:ext>
            </a:extLst>
          </p:cNvPr>
          <p:cNvSpPr txBox="1"/>
          <p:nvPr/>
        </p:nvSpPr>
        <p:spPr>
          <a:xfrm>
            <a:off x="0" y="4166339"/>
            <a:ext cx="4951858" cy="2308324"/>
          </a:xfrm>
          <a:prstGeom prst="rect">
            <a:avLst/>
          </a:prstGeom>
          <a:noFill/>
        </p:spPr>
        <p:txBody>
          <a:bodyPr wrap="square" rtlCol="0">
            <a:spAutoFit/>
          </a:bodyPr>
          <a:lstStyle/>
          <a:p>
            <a:r>
              <a:rPr lang="fr-FR" b="1" dirty="0"/>
              <a:t>Evénement : Repas Interculturel</a:t>
            </a:r>
          </a:p>
          <a:p>
            <a:r>
              <a:rPr lang="fr-FR" b="1" dirty="0"/>
              <a:t>Date : 13 Mai 2019</a:t>
            </a:r>
          </a:p>
          <a:p>
            <a:r>
              <a:rPr lang="fr-FR" b="1" dirty="0"/>
              <a:t>Lieu : Espace Jacques 1</a:t>
            </a:r>
            <a:r>
              <a:rPr lang="fr-FR" b="1" baseline="30000" dirty="0"/>
              <a:t>er</a:t>
            </a:r>
            <a:r>
              <a:rPr lang="fr-FR" b="1" dirty="0"/>
              <a:t> d’Aragon - Montpellier</a:t>
            </a:r>
          </a:p>
          <a:p>
            <a:r>
              <a:rPr lang="fr-FR" b="1" dirty="0"/>
              <a:t>Organisateur : Association Etoile Solidaire</a:t>
            </a:r>
          </a:p>
          <a:p>
            <a:r>
              <a:rPr lang="fr-FR" b="1" dirty="0"/>
              <a:t>Associations présentes : </a:t>
            </a:r>
          </a:p>
          <a:p>
            <a:r>
              <a:rPr lang="fr-FR" b="1" dirty="0"/>
              <a:t>Femmes du Soleil – ASSOCIATION  IMDH – Association Pour Toutes – L’Ile de Thau </a:t>
            </a:r>
          </a:p>
        </p:txBody>
      </p:sp>
      <p:sp>
        <p:nvSpPr>
          <p:cNvPr id="15" name="ZoneTexte 14">
            <a:extLst>
              <a:ext uri="{FF2B5EF4-FFF2-40B4-BE49-F238E27FC236}">
                <a16:creationId xmlns:a16="http://schemas.microsoft.com/office/drawing/2014/main" id="{43014CCA-70B4-4CCB-B0CD-0CFB19D9C1CF}"/>
              </a:ext>
            </a:extLst>
          </p:cNvPr>
          <p:cNvSpPr txBox="1"/>
          <p:nvPr/>
        </p:nvSpPr>
        <p:spPr>
          <a:xfrm>
            <a:off x="4139952" y="1413792"/>
            <a:ext cx="4768048" cy="2585323"/>
          </a:xfrm>
          <a:prstGeom prst="rect">
            <a:avLst/>
          </a:prstGeom>
          <a:noFill/>
        </p:spPr>
        <p:txBody>
          <a:bodyPr wrap="square" rtlCol="0">
            <a:spAutoFit/>
          </a:bodyPr>
          <a:lstStyle/>
          <a:p>
            <a:r>
              <a:rPr lang="fr-FR" b="1" dirty="0"/>
              <a:t>Mr </a:t>
            </a:r>
            <a:r>
              <a:rPr lang="fr-FR" b="1" dirty="0" err="1"/>
              <a:t>Ahmmed</a:t>
            </a:r>
            <a:r>
              <a:rPr lang="fr-FR" b="1" dirty="0"/>
              <a:t> </a:t>
            </a:r>
            <a:r>
              <a:rPr lang="fr-FR" b="1" dirty="0" err="1"/>
              <a:t>Agargi</a:t>
            </a:r>
            <a:r>
              <a:rPr lang="fr-FR" b="1" dirty="0"/>
              <a:t> le Consul Général du Royaume du Maroc à Montpellier,</a:t>
            </a:r>
          </a:p>
          <a:p>
            <a:r>
              <a:rPr lang="fr-FR" b="1" dirty="0"/>
              <a:t>Mme </a:t>
            </a:r>
            <a:r>
              <a:rPr lang="fr-FR" b="1" dirty="0" err="1"/>
              <a:t>Danan</a:t>
            </a:r>
            <a:r>
              <a:rPr lang="fr-FR" b="1" dirty="0"/>
              <a:t> Perla </a:t>
            </a:r>
            <a:r>
              <a:rPr lang="fr-FR" b="1" dirty="0" err="1"/>
              <a:t>Crif</a:t>
            </a:r>
            <a:r>
              <a:rPr lang="fr-FR" b="1" dirty="0"/>
              <a:t> Montpellier</a:t>
            </a:r>
          </a:p>
          <a:p>
            <a:r>
              <a:rPr lang="fr-FR" b="1" dirty="0"/>
              <a:t>Air Arabia </a:t>
            </a:r>
          </a:p>
          <a:p>
            <a:r>
              <a:rPr lang="fr-FR" b="1" dirty="0"/>
              <a:t>Communité Catholique et Juive pour l’échange culturel et le partage de tradition,</a:t>
            </a:r>
          </a:p>
          <a:p>
            <a:r>
              <a:rPr lang="fr-FR" b="1" dirty="0"/>
              <a:t>Participation de 150 personnes </a:t>
            </a:r>
          </a:p>
          <a:p>
            <a:endParaRPr lang="fr-FR" dirty="0"/>
          </a:p>
        </p:txBody>
      </p:sp>
      <p:pic>
        <p:nvPicPr>
          <p:cNvPr id="17" name="Image 16">
            <a:extLst>
              <a:ext uri="{FF2B5EF4-FFF2-40B4-BE49-F238E27FC236}">
                <a16:creationId xmlns:a16="http://schemas.microsoft.com/office/drawing/2014/main" id="{2B32E0AA-27AC-4E13-8601-21039A74C6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160696"/>
            <a:ext cx="4233727" cy="2544283"/>
          </a:xfrm>
          <a:prstGeom prst="rect">
            <a:avLst/>
          </a:prstGeom>
        </p:spPr>
      </p:pic>
      <p:sp>
        <p:nvSpPr>
          <p:cNvPr id="2" name="Espace réservé du pied de page 1">
            <a:extLst>
              <a:ext uri="{FF2B5EF4-FFF2-40B4-BE49-F238E27FC236}">
                <a16:creationId xmlns:a16="http://schemas.microsoft.com/office/drawing/2014/main" id="{F5E26AC0-C40B-488D-A28F-C14CBAE5AFC6}"/>
              </a:ext>
            </a:extLst>
          </p:cNvPr>
          <p:cNvSpPr>
            <a:spLocks noGrp="1"/>
          </p:cNvSpPr>
          <p:nvPr>
            <p:ph type="ftr" sz="quarter" idx="11"/>
          </p:nvPr>
        </p:nvSpPr>
        <p:spPr>
          <a:xfrm>
            <a:off x="-27382" y="6522416"/>
            <a:ext cx="4622973" cy="365125"/>
          </a:xfrm>
        </p:spPr>
        <p:txBody>
          <a:bodyPr/>
          <a:lstStyle/>
          <a:p>
            <a:r>
              <a:rPr lang="fr-FR" dirty="0">
                <a:solidFill>
                  <a:srgbClr val="250599"/>
                </a:solidFill>
              </a:rPr>
              <a:t>AE ASSOIMDH 2019/2020</a:t>
            </a:r>
          </a:p>
        </p:txBody>
      </p:sp>
      <p:pic>
        <p:nvPicPr>
          <p:cNvPr id="10" name="Image 9">
            <a:extLst>
              <a:ext uri="{FF2B5EF4-FFF2-40B4-BE49-F238E27FC236}">
                <a16:creationId xmlns:a16="http://schemas.microsoft.com/office/drawing/2014/main" id="{3DA323F2-1124-4FA8-AC9B-9D665CA0EE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000" y="116632"/>
            <a:ext cx="1634925" cy="1634925"/>
          </a:xfrm>
          <a:prstGeom prst="rect">
            <a:avLst/>
          </a:prstGeom>
        </p:spPr>
      </p:pic>
    </p:spTree>
    <p:extLst>
      <p:ext uri="{BB962C8B-B14F-4D97-AF65-F5344CB8AC3E}">
        <p14:creationId xmlns:p14="http://schemas.microsoft.com/office/powerpoint/2010/main" val="3527569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26F0D02-349C-4C5F-8363-8367AAB81441}"/>
              </a:ext>
            </a:extLst>
          </p:cNvPr>
          <p:cNvSpPr/>
          <p:nvPr/>
        </p:nvSpPr>
        <p:spPr>
          <a:xfrm>
            <a:off x="2710060" y="287693"/>
            <a:ext cx="4572000" cy="523220"/>
          </a:xfrm>
          <a:prstGeom prst="rect">
            <a:avLst/>
          </a:prstGeom>
        </p:spPr>
        <p:txBody>
          <a:bodyPr>
            <a:spAutoFit/>
          </a:bodyPr>
          <a:lstStyle/>
          <a:p>
            <a:pPr algn="ctr"/>
            <a:r>
              <a:rPr lang="fr-FR" sz="2800" dirty="0">
                <a:solidFill>
                  <a:srgbClr val="FF0000"/>
                </a:solidFill>
                <a:latin typeface="Algerian" panose="04020705040A02060702" pitchFamily="82" charset="0"/>
              </a:rPr>
              <a:t> </a:t>
            </a:r>
          </a:p>
        </p:txBody>
      </p:sp>
      <p:sp>
        <p:nvSpPr>
          <p:cNvPr id="6" name="ZoneTexte 5">
            <a:extLst>
              <a:ext uri="{FF2B5EF4-FFF2-40B4-BE49-F238E27FC236}">
                <a16:creationId xmlns:a16="http://schemas.microsoft.com/office/drawing/2014/main" id="{0A1F6803-4E5A-40AB-94B6-6FBB96AF993A}"/>
              </a:ext>
            </a:extLst>
          </p:cNvPr>
          <p:cNvSpPr txBox="1"/>
          <p:nvPr/>
        </p:nvSpPr>
        <p:spPr>
          <a:xfrm>
            <a:off x="5292080" y="2348880"/>
            <a:ext cx="3528392" cy="3139321"/>
          </a:xfrm>
          <a:prstGeom prst="rect">
            <a:avLst/>
          </a:prstGeom>
          <a:noFill/>
        </p:spPr>
        <p:txBody>
          <a:bodyPr wrap="square" rtlCol="0">
            <a:spAutoFit/>
          </a:bodyPr>
          <a:lstStyle/>
          <a:p>
            <a:r>
              <a:rPr lang="fr-FR" dirty="0"/>
              <a:t>Date : 30 Juillet 2019</a:t>
            </a:r>
          </a:p>
          <a:p>
            <a:r>
              <a:rPr lang="fr-FR" dirty="0"/>
              <a:t>Lieu : Domaine de Grammont </a:t>
            </a:r>
          </a:p>
          <a:p>
            <a:r>
              <a:rPr lang="fr-FR" dirty="0"/>
              <a:t>Organisation et Participation des jeunes bénévoles de notre Association</a:t>
            </a:r>
          </a:p>
          <a:p>
            <a:r>
              <a:rPr lang="fr-FR" dirty="0"/>
              <a:t>D’un échange culturel et </a:t>
            </a:r>
            <a:r>
              <a:rPr lang="fr-FR" dirty="0" err="1"/>
              <a:t>co</a:t>
            </a:r>
            <a:r>
              <a:rPr lang="fr-FR" dirty="0"/>
              <a:t>-citoyen.  </a:t>
            </a:r>
          </a:p>
          <a:p>
            <a:endParaRPr lang="fr-FR" dirty="0"/>
          </a:p>
          <a:p>
            <a:r>
              <a:rPr lang="fr-FR" dirty="0"/>
              <a:t>Collectif Associatif   :</a:t>
            </a:r>
          </a:p>
          <a:p>
            <a:r>
              <a:rPr lang="fr-FR" dirty="0"/>
              <a:t>Association IMDH - Montpellier</a:t>
            </a:r>
          </a:p>
          <a:p>
            <a:r>
              <a:rPr lang="fr-FR" dirty="0"/>
              <a:t>Association CECP - Sète</a:t>
            </a:r>
          </a:p>
        </p:txBody>
      </p:sp>
      <p:pic>
        <p:nvPicPr>
          <p:cNvPr id="8" name="Image 7">
            <a:extLst>
              <a:ext uri="{FF2B5EF4-FFF2-40B4-BE49-F238E27FC236}">
                <a16:creationId xmlns:a16="http://schemas.microsoft.com/office/drawing/2014/main" id="{71F58A58-0F83-494A-9F3B-4D2714FF11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5925" y="2372594"/>
            <a:ext cx="4861420" cy="3333572"/>
          </a:xfrm>
          <a:prstGeom prst="rect">
            <a:avLst/>
          </a:prstGeom>
        </p:spPr>
      </p:pic>
      <p:sp>
        <p:nvSpPr>
          <p:cNvPr id="2" name="Espace réservé du pied de page 1">
            <a:extLst>
              <a:ext uri="{FF2B5EF4-FFF2-40B4-BE49-F238E27FC236}">
                <a16:creationId xmlns:a16="http://schemas.microsoft.com/office/drawing/2014/main" id="{5D96797C-7883-4A04-943D-A5C0B834B4E7}"/>
              </a:ext>
            </a:extLst>
          </p:cNvPr>
          <p:cNvSpPr>
            <a:spLocks noGrp="1"/>
          </p:cNvSpPr>
          <p:nvPr>
            <p:ph type="ftr" sz="quarter" idx="11"/>
          </p:nvPr>
        </p:nvSpPr>
        <p:spPr>
          <a:xfrm>
            <a:off x="7596336" y="6534474"/>
            <a:ext cx="4622973" cy="365125"/>
          </a:xfrm>
        </p:spPr>
        <p:txBody>
          <a:bodyPr/>
          <a:lstStyle/>
          <a:p>
            <a:r>
              <a:rPr lang="fr-FR" dirty="0">
                <a:solidFill>
                  <a:srgbClr val="250599"/>
                </a:solidFill>
              </a:rPr>
              <a:t>AE ASSOIMDH 2019/2020</a:t>
            </a:r>
          </a:p>
        </p:txBody>
      </p:sp>
      <p:pic>
        <p:nvPicPr>
          <p:cNvPr id="9" name="Image 8">
            <a:extLst>
              <a:ext uri="{FF2B5EF4-FFF2-40B4-BE49-F238E27FC236}">
                <a16:creationId xmlns:a16="http://schemas.microsoft.com/office/drawing/2014/main" id="{C3BEA268-736D-4D39-A969-86862D7C4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00" y="116632"/>
            <a:ext cx="1634925" cy="1634925"/>
          </a:xfrm>
          <a:prstGeom prst="rect">
            <a:avLst/>
          </a:prstGeom>
        </p:spPr>
      </p:pic>
      <p:sp>
        <p:nvSpPr>
          <p:cNvPr id="10" name="ZoneTexte 9">
            <a:extLst>
              <a:ext uri="{FF2B5EF4-FFF2-40B4-BE49-F238E27FC236}">
                <a16:creationId xmlns:a16="http://schemas.microsoft.com/office/drawing/2014/main" id="{B6433EAA-21BD-4442-97DB-11910F4CD818}"/>
              </a:ext>
            </a:extLst>
          </p:cNvPr>
          <p:cNvSpPr txBox="1"/>
          <p:nvPr/>
        </p:nvSpPr>
        <p:spPr>
          <a:xfrm>
            <a:off x="1861940" y="345628"/>
            <a:ext cx="5128381" cy="1569660"/>
          </a:xfrm>
          <a:prstGeom prst="rect">
            <a:avLst/>
          </a:prstGeom>
          <a:noFill/>
        </p:spPr>
        <p:txBody>
          <a:bodyPr wrap="square">
            <a:spAutoFit/>
          </a:bodyPr>
          <a:lstStyle/>
          <a:p>
            <a:pPr algn="ctr"/>
            <a:r>
              <a:rPr lang="fr-FR" sz="2400" dirty="0">
                <a:solidFill>
                  <a:srgbClr val="FF0000"/>
                </a:solidFill>
                <a:latin typeface="Algerian" panose="04020705040A02060702" pitchFamily="82" charset="0"/>
              </a:rPr>
              <a:t>ECHANGE culturel</a:t>
            </a:r>
          </a:p>
          <a:p>
            <a:pPr algn="ctr"/>
            <a:r>
              <a:rPr lang="fr-FR" sz="2400" dirty="0">
                <a:solidFill>
                  <a:srgbClr val="FF0000"/>
                </a:solidFill>
                <a:latin typeface="Algerian" panose="04020705040A02060702" pitchFamily="82" charset="0"/>
              </a:rPr>
              <a:t>FETE DU TRONE</a:t>
            </a:r>
          </a:p>
          <a:p>
            <a:pPr algn="ctr"/>
            <a:r>
              <a:rPr lang="fr-FR" sz="2400" dirty="0">
                <a:solidFill>
                  <a:srgbClr val="FF0000"/>
                </a:solidFill>
                <a:latin typeface="Algerian" panose="04020705040A02060702" pitchFamily="82" charset="0"/>
              </a:rPr>
              <a:t>Consulat du </a:t>
            </a:r>
            <a:r>
              <a:rPr lang="fr-FR" sz="2400" dirty="0" err="1">
                <a:solidFill>
                  <a:srgbClr val="FF0000"/>
                </a:solidFill>
                <a:latin typeface="Algerian" panose="04020705040A02060702" pitchFamily="82" charset="0"/>
              </a:rPr>
              <a:t>maroc</a:t>
            </a:r>
            <a:r>
              <a:rPr lang="fr-FR" sz="2400" dirty="0">
                <a:solidFill>
                  <a:srgbClr val="FF0000"/>
                </a:solidFill>
                <a:latin typeface="Algerian" panose="04020705040A02060702" pitchFamily="82" charset="0"/>
              </a:rPr>
              <a:t> a </a:t>
            </a:r>
            <a:r>
              <a:rPr lang="fr-FR" sz="2400" dirty="0" err="1">
                <a:solidFill>
                  <a:srgbClr val="FF0000"/>
                </a:solidFill>
                <a:latin typeface="Algerian" panose="04020705040A02060702" pitchFamily="82" charset="0"/>
              </a:rPr>
              <a:t>monptellier</a:t>
            </a:r>
            <a:endParaRPr lang="fr-FR" sz="2400" dirty="0"/>
          </a:p>
        </p:txBody>
      </p:sp>
    </p:spTree>
    <p:extLst>
      <p:ext uri="{BB962C8B-B14F-4D97-AF65-F5344CB8AC3E}">
        <p14:creationId xmlns:p14="http://schemas.microsoft.com/office/powerpoint/2010/main" val="1140849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F57FBEC-E2C1-4FDE-AD47-99AE2F647F35}"/>
              </a:ext>
            </a:extLst>
          </p:cNvPr>
          <p:cNvSpPr>
            <a:spLocks noGrp="1"/>
          </p:cNvSpPr>
          <p:nvPr>
            <p:ph type="ftr" sz="quarter" idx="11"/>
          </p:nvPr>
        </p:nvSpPr>
        <p:spPr>
          <a:xfrm>
            <a:off x="15188" y="6584050"/>
            <a:ext cx="4723209" cy="273844"/>
          </a:xfrm>
        </p:spPr>
        <p:txBody>
          <a:bodyPr/>
          <a:lstStyle/>
          <a:p>
            <a:r>
              <a:rPr lang="en-US" dirty="0">
                <a:solidFill>
                  <a:schemeClr val="accent1">
                    <a:lumMod val="75000"/>
                  </a:schemeClr>
                </a:solidFill>
              </a:rPr>
              <a:t>AEAMDH  102019          </a:t>
            </a:r>
          </a:p>
        </p:txBody>
      </p:sp>
      <p:sp>
        <p:nvSpPr>
          <p:cNvPr id="4" name="Espace réservé du numéro de diapositive 3">
            <a:extLst>
              <a:ext uri="{FF2B5EF4-FFF2-40B4-BE49-F238E27FC236}">
                <a16:creationId xmlns:a16="http://schemas.microsoft.com/office/drawing/2014/main" id="{E44095B9-9A95-4852-9714-025BDDEEA822}"/>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15" name="Rectangle 14">
            <a:extLst>
              <a:ext uri="{FF2B5EF4-FFF2-40B4-BE49-F238E27FC236}">
                <a16:creationId xmlns:a16="http://schemas.microsoft.com/office/drawing/2014/main" id="{6702C589-AD7B-4DA6-AA85-6E4709B10221}"/>
              </a:ext>
            </a:extLst>
          </p:cNvPr>
          <p:cNvSpPr/>
          <p:nvPr/>
        </p:nvSpPr>
        <p:spPr>
          <a:xfrm>
            <a:off x="2128995" y="82180"/>
            <a:ext cx="4572000" cy="646331"/>
          </a:xfrm>
          <a:prstGeom prst="rect">
            <a:avLst/>
          </a:prstGeom>
        </p:spPr>
        <p:txBody>
          <a:bodyPr>
            <a:spAutoFit/>
          </a:bodyPr>
          <a:lstStyle/>
          <a:p>
            <a:pPr algn="ctr"/>
            <a:r>
              <a:rPr lang="fr-FR" dirty="0">
                <a:solidFill>
                  <a:srgbClr val="FF0000"/>
                </a:solidFill>
                <a:latin typeface="Algerian" panose="04020705040A02060702" pitchFamily="82" charset="0"/>
              </a:rPr>
              <a:t>CONFERENCE SUR LE VIVRE ENSEMBLE « LES JUIFS DU MAROC « </a:t>
            </a:r>
          </a:p>
        </p:txBody>
      </p:sp>
      <p:sp>
        <p:nvSpPr>
          <p:cNvPr id="6" name="Rectangle 5">
            <a:extLst>
              <a:ext uri="{FF2B5EF4-FFF2-40B4-BE49-F238E27FC236}">
                <a16:creationId xmlns:a16="http://schemas.microsoft.com/office/drawing/2014/main" id="{CC4E1793-0197-4F15-B0AA-1701D6F01CDE}"/>
              </a:ext>
            </a:extLst>
          </p:cNvPr>
          <p:cNvSpPr/>
          <p:nvPr/>
        </p:nvSpPr>
        <p:spPr>
          <a:xfrm>
            <a:off x="2649344" y="861277"/>
            <a:ext cx="4178105" cy="840943"/>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rgbClr val="002060"/>
              </a:solidFill>
            </a:endParaRPr>
          </a:p>
          <a:p>
            <a:pPr algn="ctr"/>
            <a:r>
              <a:rPr lang="fr-FR" sz="1200" b="1" dirty="0">
                <a:solidFill>
                  <a:srgbClr val="002060"/>
                </a:solidFill>
              </a:rPr>
              <a:t>Date : Dimanche 17 Novembre 2019</a:t>
            </a:r>
          </a:p>
          <a:p>
            <a:pPr algn="ctr"/>
            <a:r>
              <a:rPr lang="fr-FR" sz="1200" b="1" dirty="0">
                <a:solidFill>
                  <a:srgbClr val="002060"/>
                </a:solidFill>
              </a:rPr>
              <a:t>Lieu : Association CLE – Montpellier</a:t>
            </a:r>
          </a:p>
          <a:p>
            <a:pPr algn="ctr"/>
            <a:r>
              <a:rPr lang="fr-FR" sz="1200" b="1" dirty="0">
                <a:solidFill>
                  <a:srgbClr val="002060"/>
                </a:solidFill>
              </a:rPr>
              <a:t>Début : 18H00         Fin :  21H30</a:t>
            </a:r>
          </a:p>
          <a:p>
            <a:pPr algn="ctr"/>
            <a:endParaRPr lang="fr-FR" sz="1350" dirty="0">
              <a:solidFill>
                <a:srgbClr val="002060"/>
              </a:solidFill>
            </a:endParaRPr>
          </a:p>
        </p:txBody>
      </p:sp>
      <p:pic>
        <p:nvPicPr>
          <p:cNvPr id="7" name="Image 6">
            <a:extLst>
              <a:ext uri="{FF2B5EF4-FFF2-40B4-BE49-F238E27FC236}">
                <a16:creationId xmlns:a16="http://schemas.microsoft.com/office/drawing/2014/main" id="{7E57A072-8C37-45B7-B6B7-3D4A5FEAEA59}"/>
              </a:ext>
            </a:extLst>
          </p:cNvPr>
          <p:cNvPicPr>
            <a:picLocks noChangeAspect="1"/>
          </p:cNvPicPr>
          <p:nvPr/>
        </p:nvPicPr>
        <p:blipFill>
          <a:blip r:embed="rId3"/>
          <a:stretch>
            <a:fillRect/>
          </a:stretch>
        </p:blipFill>
        <p:spPr>
          <a:xfrm>
            <a:off x="15188" y="0"/>
            <a:ext cx="1496012" cy="1496012"/>
          </a:xfrm>
          <a:prstGeom prst="rect">
            <a:avLst/>
          </a:prstGeom>
        </p:spPr>
      </p:pic>
      <p:sp>
        <p:nvSpPr>
          <p:cNvPr id="8" name="Rectangle 7">
            <a:extLst>
              <a:ext uri="{FF2B5EF4-FFF2-40B4-BE49-F238E27FC236}">
                <a16:creationId xmlns:a16="http://schemas.microsoft.com/office/drawing/2014/main" id="{52085EE8-7303-437B-A775-BACBA198409E}"/>
              </a:ext>
            </a:extLst>
          </p:cNvPr>
          <p:cNvSpPr/>
          <p:nvPr/>
        </p:nvSpPr>
        <p:spPr>
          <a:xfrm>
            <a:off x="0" y="1702220"/>
            <a:ext cx="5399223" cy="5060372"/>
          </a:xfrm>
          <a:prstGeom prst="rect">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solidFill>
                  <a:srgbClr val="002060"/>
                </a:solidFill>
              </a:rPr>
              <a:t>Présence :</a:t>
            </a:r>
          </a:p>
          <a:p>
            <a:pPr algn="ctr"/>
            <a:r>
              <a:rPr lang="fr-FR" sz="1350" b="1" dirty="0">
                <a:solidFill>
                  <a:srgbClr val="002060"/>
                </a:solidFill>
              </a:rPr>
              <a:t>Mr Le Consul Général Du Royaume Du Maroc à Montpellier : </a:t>
            </a:r>
            <a:r>
              <a:rPr lang="fr-FR" sz="1350" b="1" dirty="0" err="1">
                <a:solidFill>
                  <a:srgbClr val="002060"/>
                </a:solidFill>
              </a:rPr>
              <a:t>Ahmmed</a:t>
            </a:r>
            <a:r>
              <a:rPr lang="fr-FR" sz="1350" b="1" dirty="0">
                <a:solidFill>
                  <a:srgbClr val="002060"/>
                </a:solidFill>
              </a:rPr>
              <a:t> AGARGI</a:t>
            </a:r>
          </a:p>
          <a:p>
            <a:pPr algn="ctr"/>
            <a:r>
              <a:rPr lang="fr-FR" sz="1350" b="1" dirty="0">
                <a:solidFill>
                  <a:srgbClr val="002060"/>
                </a:solidFill>
              </a:rPr>
              <a:t>Mr Le Consul Général Honoré de Pologne : Daniel KAN-LACAS &amp; son épouse,</a:t>
            </a:r>
          </a:p>
          <a:p>
            <a:pPr marL="214313" indent="-214313" algn="ctr">
              <a:buFontTx/>
              <a:buChar char="-"/>
            </a:pPr>
            <a:r>
              <a:rPr lang="fr-FR" sz="1350" b="1" dirty="0">
                <a:solidFill>
                  <a:srgbClr val="002060"/>
                </a:solidFill>
              </a:rPr>
              <a:t>Elus de Montpellier : Mme Samira SALOMON – Mr Abdi EL </a:t>
            </a:r>
            <a:r>
              <a:rPr lang="fr-FR" sz="1350" b="1" dirty="0" err="1">
                <a:solidFill>
                  <a:srgbClr val="002060"/>
                </a:solidFill>
              </a:rPr>
              <a:t>Kandoussi</a:t>
            </a:r>
            <a:r>
              <a:rPr lang="fr-FR" sz="1350" b="1" dirty="0">
                <a:solidFill>
                  <a:srgbClr val="002060"/>
                </a:solidFill>
              </a:rPr>
              <a:t>,</a:t>
            </a:r>
          </a:p>
          <a:p>
            <a:pPr marL="214313" indent="-214313" algn="ctr">
              <a:buFontTx/>
              <a:buChar char="-"/>
            </a:pPr>
            <a:r>
              <a:rPr lang="fr-FR" sz="1350" b="1" dirty="0">
                <a:solidFill>
                  <a:srgbClr val="002060"/>
                </a:solidFill>
              </a:rPr>
              <a:t>Mr le Vice Président Association Cultuelle Israélite de Montpellier : Roger TORDJAM</a:t>
            </a:r>
          </a:p>
          <a:p>
            <a:pPr marL="214313" indent="-214313" algn="ctr">
              <a:buFontTx/>
              <a:buChar char="-"/>
            </a:pPr>
            <a:r>
              <a:rPr lang="fr-FR" sz="1350" b="1" dirty="0">
                <a:solidFill>
                  <a:srgbClr val="002060"/>
                </a:solidFill>
              </a:rPr>
              <a:t>Mme la Représentante de l’Association Israelite qui remplace Mr Freddy DRAN,  Brigitte COHEN</a:t>
            </a:r>
          </a:p>
          <a:p>
            <a:pPr marL="214313" indent="-214313" algn="ctr">
              <a:buFontTx/>
              <a:buChar char="-"/>
            </a:pPr>
            <a:r>
              <a:rPr lang="fr-FR" sz="1350" b="1" dirty="0">
                <a:solidFill>
                  <a:srgbClr val="002060"/>
                </a:solidFill>
              </a:rPr>
              <a:t> Mr le Président du Conseil Régional Du Culte Musulman CRCM : Driss ELMOUDNI</a:t>
            </a:r>
          </a:p>
          <a:p>
            <a:pPr marL="214313" indent="-214313" algn="ctr">
              <a:buFontTx/>
              <a:buChar char="-"/>
            </a:pPr>
            <a:r>
              <a:rPr lang="fr-FR" sz="1350" b="1" dirty="0">
                <a:solidFill>
                  <a:srgbClr val="002060"/>
                </a:solidFill>
              </a:rPr>
              <a:t>Représentant du CRIF Montpellier : Mme Perla DANAN</a:t>
            </a:r>
          </a:p>
          <a:p>
            <a:pPr marL="214313" indent="-214313" algn="ctr">
              <a:buFontTx/>
              <a:buChar char="-"/>
            </a:pPr>
            <a:r>
              <a:rPr lang="fr-FR" sz="1350" b="1" dirty="0">
                <a:solidFill>
                  <a:srgbClr val="002060"/>
                </a:solidFill>
              </a:rPr>
              <a:t>Mr le  Représentant du Culte Catholique de Sète : Père Gérard </a:t>
            </a:r>
            <a:r>
              <a:rPr lang="fr-FR" sz="1350" b="1" dirty="0" err="1">
                <a:solidFill>
                  <a:srgbClr val="002060"/>
                </a:solidFill>
              </a:rPr>
              <a:t>Frioux</a:t>
            </a:r>
            <a:endParaRPr lang="fr-FR" sz="1350" b="1" dirty="0">
              <a:solidFill>
                <a:srgbClr val="002060"/>
              </a:solidFill>
            </a:endParaRPr>
          </a:p>
          <a:p>
            <a:pPr marL="214313" indent="-214313" algn="ctr">
              <a:buFontTx/>
              <a:buChar char="-"/>
            </a:pPr>
            <a:r>
              <a:rPr lang="fr-FR" sz="1350" b="1" dirty="0">
                <a:solidFill>
                  <a:srgbClr val="002060"/>
                </a:solidFill>
              </a:rPr>
              <a:t>Mme Eva NOCQUET : Pasteure à Montpellier</a:t>
            </a:r>
          </a:p>
          <a:p>
            <a:pPr algn="ctr"/>
            <a:r>
              <a:rPr lang="fr-FR" sz="1350" b="1" dirty="0">
                <a:solidFill>
                  <a:srgbClr val="002060"/>
                </a:solidFill>
              </a:rPr>
              <a:t>En total, nous avions </a:t>
            </a:r>
            <a:r>
              <a:rPr lang="fr-FR" sz="1350" b="1" dirty="0">
                <a:solidFill>
                  <a:srgbClr val="FF0000"/>
                </a:solidFill>
              </a:rPr>
              <a:t>120 personnes </a:t>
            </a:r>
            <a:r>
              <a:rPr lang="fr-FR" sz="1350" b="1" dirty="0">
                <a:solidFill>
                  <a:srgbClr val="002060"/>
                </a:solidFill>
              </a:rPr>
              <a:t>présentes de toutes confessions &amp; d’Associations de Montpellier et </a:t>
            </a:r>
            <a:r>
              <a:rPr lang="fr-FR" sz="1350" b="1" dirty="0" err="1">
                <a:solidFill>
                  <a:srgbClr val="002060"/>
                </a:solidFill>
              </a:rPr>
              <a:t>sete</a:t>
            </a:r>
            <a:r>
              <a:rPr lang="fr-FR" sz="1350" b="1" dirty="0">
                <a:solidFill>
                  <a:srgbClr val="002060"/>
                </a:solidFill>
              </a:rPr>
              <a:t>.</a:t>
            </a:r>
          </a:p>
          <a:p>
            <a:pPr algn="ctr"/>
            <a:r>
              <a:rPr lang="fr-FR" sz="1350" b="1" dirty="0">
                <a:solidFill>
                  <a:srgbClr val="002060"/>
                </a:solidFill>
              </a:rPr>
              <a:t>Merci de nos partenaires généreux :</a:t>
            </a:r>
          </a:p>
          <a:p>
            <a:pPr algn="ctr"/>
            <a:r>
              <a:rPr lang="fr-FR" sz="1350" b="1" dirty="0">
                <a:solidFill>
                  <a:srgbClr val="002060"/>
                </a:solidFill>
              </a:rPr>
              <a:t>CHAABI BANK – AIR ARABIA </a:t>
            </a:r>
          </a:p>
          <a:p>
            <a:pPr algn="ctr"/>
            <a:r>
              <a:rPr lang="fr-FR" sz="1350" b="1" dirty="0">
                <a:solidFill>
                  <a:srgbClr val="002060"/>
                </a:solidFill>
              </a:rPr>
              <a:t>Partenaires Média : </a:t>
            </a:r>
          </a:p>
          <a:p>
            <a:pPr algn="ctr"/>
            <a:r>
              <a:rPr lang="fr-FR" sz="1350" b="1" dirty="0">
                <a:solidFill>
                  <a:srgbClr val="002060"/>
                </a:solidFill>
              </a:rPr>
              <a:t>Radio AVIVA – ASSAFIR 24 – EN DIRECT DES REGIONS</a:t>
            </a:r>
          </a:p>
          <a:p>
            <a:pPr algn="ctr"/>
            <a:r>
              <a:rPr lang="fr-FR" sz="1350" b="1" dirty="0">
                <a:solidFill>
                  <a:srgbClr val="002060"/>
                </a:solidFill>
              </a:rPr>
              <a:t> </a:t>
            </a:r>
          </a:p>
        </p:txBody>
      </p:sp>
      <p:pic>
        <p:nvPicPr>
          <p:cNvPr id="10" name="Image 9">
            <a:extLst>
              <a:ext uri="{FF2B5EF4-FFF2-40B4-BE49-F238E27FC236}">
                <a16:creationId xmlns:a16="http://schemas.microsoft.com/office/drawing/2014/main" id="{FF7585BA-5FF6-4645-A2BA-DBA096BE82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1941" y="1718145"/>
            <a:ext cx="3577051" cy="5060372"/>
          </a:xfrm>
          <a:prstGeom prst="rect">
            <a:avLst/>
          </a:prstGeom>
        </p:spPr>
      </p:pic>
    </p:spTree>
    <p:extLst>
      <p:ext uri="{BB962C8B-B14F-4D97-AF65-F5344CB8AC3E}">
        <p14:creationId xmlns:p14="http://schemas.microsoft.com/office/powerpoint/2010/main" val="586478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C6F6637C-FDFF-4122-A813-8FE42A2D189E}"/>
              </a:ext>
            </a:extLst>
          </p:cNvPr>
          <p:cNvSpPr>
            <a:spLocks noGrp="1"/>
          </p:cNvSpPr>
          <p:nvPr>
            <p:ph type="ftr" sz="quarter" idx="11"/>
          </p:nvPr>
        </p:nvSpPr>
        <p:spPr/>
        <p:txBody>
          <a:bodyPr/>
          <a:lstStyle/>
          <a:p>
            <a:r>
              <a:rPr lang="fr-FR"/>
              <a:t>AE ASSOIMDH 2019/2020</a:t>
            </a:r>
          </a:p>
        </p:txBody>
      </p:sp>
      <p:pic>
        <p:nvPicPr>
          <p:cNvPr id="5" name="Image 4">
            <a:extLst>
              <a:ext uri="{FF2B5EF4-FFF2-40B4-BE49-F238E27FC236}">
                <a16:creationId xmlns:a16="http://schemas.microsoft.com/office/drawing/2014/main" id="{13B59910-11FF-495B-A3AC-67F118BD7708}"/>
              </a:ext>
            </a:extLst>
          </p:cNvPr>
          <p:cNvPicPr>
            <a:picLocks noChangeAspect="1"/>
          </p:cNvPicPr>
          <p:nvPr/>
        </p:nvPicPr>
        <p:blipFill>
          <a:blip r:embed="rId2"/>
          <a:stretch>
            <a:fillRect/>
          </a:stretch>
        </p:blipFill>
        <p:spPr>
          <a:xfrm>
            <a:off x="15188" y="0"/>
            <a:ext cx="1496012" cy="1496012"/>
          </a:xfrm>
          <a:prstGeom prst="rect">
            <a:avLst/>
          </a:prstGeom>
        </p:spPr>
      </p:pic>
      <p:sp>
        <p:nvSpPr>
          <p:cNvPr id="6" name="Rectangle 5">
            <a:extLst>
              <a:ext uri="{FF2B5EF4-FFF2-40B4-BE49-F238E27FC236}">
                <a16:creationId xmlns:a16="http://schemas.microsoft.com/office/drawing/2014/main" id="{A24E1DE5-DE33-4D48-B3FE-25C03B434675}"/>
              </a:ext>
            </a:extLst>
          </p:cNvPr>
          <p:cNvSpPr/>
          <p:nvPr/>
        </p:nvSpPr>
        <p:spPr>
          <a:xfrm>
            <a:off x="2128995" y="82180"/>
            <a:ext cx="4572000" cy="646331"/>
          </a:xfrm>
          <a:prstGeom prst="rect">
            <a:avLst/>
          </a:prstGeom>
        </p:spPr>
        <p:txBody>
          <a:bodyPr>
            <a:spAutoFit/>
          </a:bodyPr>
          <a:lstStyle/>
          <a:p>
            <a:pPr algn="ctr"/>
            <a:r>
              <a:rPr lang="fr-FR" dirty="0">
                <a:solidFill>
                  <a:srgbClr val="FF0000"/>
                </a:solidFill>
                <a:latin typeface="Algerian" panose="04020705040A02060702" pitchFamily="82" charset="0"/>
              </a:rPr>
              <a:t>CONFERENCE SUR LE vivre ensemble  « Les JUIFS DU MAROC «  </a:t>
            </a:r>
          </a:p>
        </p:txBody>
      </p:sp>
      <p:sp>
        <p:nvSpPr>
          <p:cNvPr id="7" name="Rectangle 6">
            <a:extLst>
              <a:ext uri="{FF2B5EF4-FFF2-40B4-BE49-F238E27FC236}">
                <a16:creationId xmlns:a16="http://schemas.microsoft.com/office/drawing/2014/main" id="{2FC39B57-36F7-407C-8065-A8B69669BEDC}"/>
              </a:ext>
            </a:extLst>
          </p:cNvPr>
          <p:cNvSpPr/>
          <p:nvPr/>
        </p:nvSpPr>
        <p:spPr>
          <a:xfrm>
            <a:off x="2128995" y="859738"/>
            <a:ext cx="4572000" cy="646331"/>
          </a:xfrm>
          <a:prstGeom prst="rect">
            <a:avLst/>
          </a:prstGeom>
        </p:spPr>
        <p:txBody>
          <a:bodyPr>
            <a:spAutoFit/>
          </a:bodyPr>
          <a:lstStyle/>
          <a:p>
            <a:pPr algn="ctr"/>
            <a:r>
              <a:rPr lang="fr-FR" dirty="0">
                <a:solidFill>
                  <a:srgbClr val="0000FF"/>
                </a:solidFill>
                <a:latin typeface="Algerian" panose="04020705040A02060702" pitchFamily="82" charset="0"/>
              </a:rPr>
              <a:t>PHOTOS SEVEUNIRS DE CETTE CONFERENCE</a:t>
            </a:r>
          </a:p>
        </p:txBody>
      </p:sp>
      <p:pic>
        <p:nvPicPr>
          <p:cNvPr id="9" name="Image 8">
            <a:extLst>
              <a:ext uri="{FF2B5EF4-FFF2-40B4-BE49-F238E27FC236}">
                <a16:creationId xmlns:a16="http://schemas.microsoft.com/office/drawing/2014/main" id="{093577D6-49AD-402B-B727-5C1EFE6828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593" y="4797152"/>
            <a:ext cx="2870690" cy="1897785"/>
          </a:xfrm>
          <a:prstGeom prst="rect">
            <a:avLst/>
          </a:prstGeom>
        </p:spPr>
      </p:pic>
      <p:pic>
        <p:nvPicPr>
          <p:cNvPr id="13" name="Image 12">
            <a:extLst>
              <a:ext uri="{FF2B5EF4-FFF2-40B4-BE49-F238E27FC236}">
                <a16:creationId xmlns:a16="http://schemas.microsoft.com/office/drawing/2014/main" id="{A8453CFA-6C59-45EE-8E62-BB332D6D4D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6591" y="1627310"/>
            <a:ext cx="3955369" cy="2636913"/>
          </a:xfrm>
          <a:prstGeom prst="rect">
            <a:avLst/>
          </a:prstGeom>
        </p:spPr>
      </p:pic>
      <p:pic>
        <p:nvPicPr>
          <p:cNvPr id="15" name="Image 14">
            <a:extLst>
              <a:ext uri="{FF2B5EF4-FFF2-40B4-BE49-F238E27FC236}">
                <a16:creationId xmlns:a16="http://schemas.microsoft.com/office/drawing/2014/main" id="{A50B8CE2-3B6D-4E45-83A9-2FA49DE901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9922" y="1556792"/>
            <a:ext cx="3955369" cy="2632792"/>
          </a:xfrm>
          <a:prstGeom prst="rect">
            <a:avLst/>
          </a:prstGeom>
        </p:spPr>
      </p:pic>
      <p:pic>
        <p:nvPicPr>
          <p:cNvPr id="17" name="Image 16">
            <a:extLst>
              <a:ext uri="{FF2B5EF4-FFF2-40B4-BE49-F238E27FC236}">
                <a16:creationId xmlns:a16="http://schemas.microsoft.com/office/drawing/2014/main" id="{A8822A46-1DFF-4526-9220-D8E7AB2C4E5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37212" y="4595294"/>
            <a:ext cx="3199284" cy="2132856"/>
          </a:xfrm>
          <a:prstGeom prst="rect">
            <a:avLst/>
          </a:prstGeom>
        </p:spPr>
      </p:pic>
      <p:pic>
        <p:nvPicPr>
          <p:cNvPr id="19" name="Image 18">
            <a:extLst>
              <a:ext uri="{FF2B5EF4-FFF2-40B4-BE49-F238E27FC236}">
                <a16:creationId xmlns:a16="http://schemas.microsoft.com/office/drawing/2014/main" id="{4CC14053-9A94-45F8-ABBF-7E8D931BA87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25284" y="4310825"/>
            <a:ext cx="2587450" cy="2006842"/>
          </a:xfrm>
          <a:prstGeom prst="rect">
            <a:avLst/>
          </a:prstGeom>
        </p:spPr>
      </p:pic>
    </p:spTree>
    <p:extLst>
      <p:ext uri="{BB962C8B-B14F-4D97-AF65-F5344CB8AC3E}">
        <p14:creationId xmlns:p14="http://schemas.microsoft.com/office/powerpoint/2010/main" val="3563007547"/>
      </p:ext>
    </p:extLst>
  </p:cSld>
  <p:clrMapOvr>
    <a:masterClrMapping/>
  </p:clrMapOvr>
</p:sld>
</file>

<file path=ppt/theme/theme1.xml><?xml version="1.0" encoding="utf-8"?>
<a:theme xmlns:a="http://schemas.openxmlformats.org/drawingml/2006/main" name="Facette">
  <a:themeElements>
    <a:clrScheme name="Facette">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11935</TotalTime>
  <Words>1972</Words>
  <Application>Microsoft Office PowerPoint</Application>
  <PresentationFormat>Affichage à l'écran (4:3)</PresentationFormat>
  <Paragraphs>234</Paragraphs>
  <Slides>28</Slides>
  <Notes>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28</vt:i4>
      </vt:variant>
    </vt:vector>
  </HeadingPairs>
  <TitlesOfParts>
    <vt:vector size="36" baseType="lpstr">
      <vt:lpstr>Algerian</vt:lpstr>
      <vt:lpstr>Arial</vt:lpstr>
      <vt:lpstr>Calibri</vt:lpstr>
      <vt:lpstr>Symbol</vt:lpstr>
      <vt:lpstr>Times New Roman</vt:lpstr>
      <vt:lpstr>Trebuchet MS</vt:lpstr>
      <vt:lpstr>Wingdings 3</vt:lpstr>
      <vt:lpstr>Facette</vt:lpstr>
      <vt:lpstr> INSTITUT MEDITERRANEEN  DU  DEVELOPPEMENT HUMAIN</vt:lpstr>
      <vt:lpstr>Présentation PowerPoint</vt:lpstr>
      <vt:lpstr>Champs d’Actions Public cible Enfants  - Adultes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DEPLOYEMENT DU RUBAN ROUGE 30 Novembre 2019  Pour compagne de Sensibilisation contre le SIDA à La place de la Comédie - Montpellier </vt:lpstr>
      <vt:lpstr>1 Edition de la Marche Solidaire de lutte contre le Sida 1 Décembre 2019 Au Lac Des Garrigues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CAMPAGNE DE SOLIDARTE ET DE SENSIBILISATION - COVID-19</vt:lpstr>
      <vt:lpstr>Présentation PowerPoint</vt:lpstr>
      <vt:lpstr>CAMPAGNE DE SOLIDARTE - COVID-19</vt:lpstr>
      <vt:lpstr>CAMPAGNE DE SOLIDARTE - COVID-19</vt:lpstr>
      <vt:lpstr>CAMPAGNE DE SOLIDARTE - COVID-19</vt:lpstr>
      <vt:lpstr>https://www.facebook.com/association.imdh/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Asus</dc:creator>
  <cp:lastModifiedBy>Amal</cp:lastModifiedBy>
  <cp:revision>226</cp:revision>
  <cp:lastPrinted>2020-01-25T12:02:49Z</cp:lastPrinted>
  <dcterms:created xsi:type="dcterms:W3CDTF">2018-06-10T11:10:10Z</dcterms:created>
  <dcterms:modified xsi:type="dcterms:W3CDTF">2020-08-27T21:31:45Z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1610861</vt:lpwstr>
  </property>
  <property fmtid="{D5CDD505-2E9C-101B-9397-08002B2CF9AE}" pid="3" name="NXPowerLiteSettings">
    <vt:lpwstr>C7000400038000</vt:lpwstr>
  </property>
  <property fmtid="{D5CDD505-2E9C-101B-9397-08002B2CF9AE}" pid="4" name="NXPowerLiteVersion">
    <vt:lpwstr>S9.0.1</vt:lpwstr>
  </property>
</Properties>
</file>