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63" r:id="rId3"/>
    <p:sldId id="257" r:id="rId4"/>
    <p:sldId id="258" r:id="rId5"/>
    <p:sldId id="262" r:id="rId6"/>
    <p:sldId id="265" r:id="rId7"/>
    <p:sldId id="264" r:id="rId8"/>
    <p:sldId id="271" r:id="rId9"/>
    <p:sldId id="269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LAIN DOAT" initials="AD" lastIdx="1" clrIdx="0">
    <p:extLst>
      <p:ext uri="{19B8F6BF-5375-455C-9EA6-DF929625EA0E}">
        <p15:presenceInfo xmlns:p15="http://schemas.microsoft.com/office/powerpoint/2012/main" userId="6718c2e89728b7d8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80" d="100"/>
          <a:sy n="80" d="100"/>
        </p:scale>
        <p:origin x="100" y="4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r-FR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9/8/2020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 cit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r-FR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9/8/2020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rai ou fau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r-FR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9/8/2020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9/8/2020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9/8/2020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9/8/2020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9/8/2020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9/8/2020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9/8/2020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9/8/2020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037969" y="2514601"/>
            <a:ext cx="10466644" cy="661086"/>
          </a:xfrm>
        </p:spPr>
        <p:txBody>
          <a:bodyPr>
            <a:normAutofit/>
          </a:bodyPr>
          <a:lstStyle/>
          <a:p>
            <a:pPr algn="ctr"/>
            <a:r>
              <a:rPr lang="fr-FR" sz="3600" dirty="0">
                <a:solidFill>
                  <a:srgbClr val="002060"/>
                </a:solidFill>
              </a:rPr>
              <a:t>QU’EST CE QUE LE ROTARY ?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3538054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197507" y="1859787"/>
            <a:ext cx="8911687" cy="1280890"/>
          </a:xfrm>
        </p:spPr>
        <p:txBody>
          <a:bodyPr>
            <a:noAutofit/>
          </a:bodyPr>
          <a:lstStyle/>
          <a:p>
            <a:r>
              <a:rPr lang="fr-FR" sz="2800" dirty="0">
                <a:solidFill>
                  <a:srgbClr val="002060"/>
                </a:solidFill>
              </a:rPr>
              <a:t>Le Rotary a été fondé en 1905 par un avocat américain Paul Harris à Chicago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64564" y="3429000"/>
            <a:ext cx="3476625" cy="1381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450876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197507" y="1859787"/>
            <a:ext cx="8911687" cy="1280890"/>
          </a:xfrm>
        </p:spPr>
        <p:txBody>
          <a:bodyPr>
            <a:noAutofit/>
          </a:bodyPr>
          <a:lstStyle/>
          <a:p>
            <a:r>
              <a:rPr lang="fr-FR" sz="2800" dirty="0">
                <a:solidFill>
                  <a:srgbClr val="002060"/>
                </a:solidFill>
              </a:rPr>
              <a:t>Le Rotary est un réseau international de professionnels qui prônent l’amitié, l’éthique et</a:t>
            </a:r>
            <a:br>
              <a:rPr lang="fr-FR" sz="2800" dirty="0">
                <a:solidFill>
                  <a:srgbClr val="002060"/>
                </a:solidFill>
              </a:rPr>
            </a:br>
            <a:r>
              <a:rPr lang="fr-FR" sz="2800" dirty="0">
                <a:solidFill>
                  <a:srgbClr val="002060"/>
                </a:solidFill>
              </a:rPr>
              <a:t>le service à autrui</a:t>
            </a:r>
            <a:br>
              <a:rPr lang="fr-FR" sz="2800" dirty="0">
                <a:solidFill>
                  <a:srgbClr val="002060"/>
                </a:solidFill>
              </a:rPr>
            </a:br>
            <a:br>
              <a:rPr lang="fr-FR" sz="2800" dirty="0">
                <a:solidFill>
                  <a:srgbClr val="002060"/>
                </a:solidFill>
              </a:rPr>
            </a:br>
            <a:r>
              <a:rPr lang="fr-FR" sz="2800" dirty="0">
                <a:solidFill>
                  <a:srgbClr val="002060"/>
                </a:solidFill>
              </a:rPr>
              <a:t>Devise du Rotary « </a:t>
            </a:r>
            <a:r>
              <a:rPr lang="fr-FR" sz="2800" b="1" dirty="0">
                <a:solidFill>
                  <a:srgbClr val="002060"/>
                </a:solidFill>
              </a:rPr>
              <a:t>Servir d’abord</a:t>
            </a:r>
            <a:r>
              <a:rPr lang="fr-FR" sz="2800" dirty="0">
                <a:solidFill>
                  <a:srgbClr val="002060"/>
                </a:solidFill>
              </a:rPr>
              <a:t> »</a:t>
            </a:r>
          </a:p>
        </p:txBody>
      </p:sp>
    </p:spTree>
    <p:extLst>
      <p:ext uri="{BB962C8B-B14F-4D97-AF65-F5344CB8AC3E}">
        <p14:creationId xmlns:p14="http://schemas.microsoft.com/office/powerpoint/2010/main" val="23377865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202033" y="1684637"/>
            <a:ext cx="8915400" cy="2487827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fr-FR" sz="2800" dirty="0">
                <a:solidFill>
                  <a:srgbClr val="002060"/>
                </a:solidFill>
              </a:rPr>
              <a:t>Le Rotary a pour valeurs :</a:t>
            </a:r>
          </a:p>
          <a:p>
            <a:pPr marL="0" indent="0">
              <a:buNone/>
            </a:pPr>
            <a:endParaRPr lang="fr-FR" sz="2800" dirty="0">
              <a:solidFill>
                <a:srgbClr val="002060"/>
              </a:solidFill>
            </a:endParaRPr>
          </a:p>
          <a:p>
            <a:pPr>
              <a:buFont typeface="+mj-lt"/>
              <a:buAutoNum type="arabicPeriod"/>
            </a:pPr>
            <a:r>
              <a:rPr lang="fr-FR" sz="2800" dirty="0">
                <a:solidFill>
                  <a:srgbClr val="002060"/>
                </a:solidFill>
              </a:rPr>
              <a:t>Le service</a:t>
            </a:r>
          </a:p>
          <a:p>
            <a:pPr>
              <a:buFont typeface="+mj-lt"/>
              <a:buAutoNum type="arabicPeriod"/>
            </a:pPr>
            <a:r>
              <a:rPr lang="fr-FR" sz="2800" dirty="0">
                <a:solidFill>
                  <a:srgbClr val="002060"/>
                </a:solidFill>
              </a:rPr>
              <a:t>La camaraderie</a:t>
            </a:r>
          </a:p>
          <a:p>
            <a:pPr>
              <a:buFont typeface="+mj-lt"/>
              <a:buAutoNum type="arabicPeriod"/>
            </a:pPr>
            <a:r>
              <a:rPr lang="fr-FR" sz="2800" dirty="0">
                <a:solidFill>
                  <a:srgbClr val="002060"/>
                </a:solidFill>
              </a:rPr>
              <a:t>la diversité</a:t>
            </a:r>
          </a:p>
          <a:p>
            <a:pPr>
              <a:buFont typeface="+mj-lt"/>
              <a:buAutoNum type="arabicPeriod"/>
            </a:pPr>
            <a:r>
              <a:rPr lang="fr-FR" sz="2800" dirty="0">
                <a:solidFill>
                  <a:srgbClr val="002060"/>
                </a:solidFill>
              </a:rPr>
              <a:t>L’éthique</a:t>
            </a:r>
          </a:p>
          <a:p>
            <a:pPr>
              <a:buFont typeface="+mj-lt"/>
              <a:buAutoNum type="arabicPeriod"/>
            </a:pPr>
            <a:r>
              <a:rPr lang="fr-FR" sz="2800" dirty="0">
                <a:solidFill>
                  <a:srgbClr val="002060"/>
                </a:solidFill>
              </a:rPr>
              <a:t>Le leadership </a:t>
            </a:r>
          </a:p>
        </p:txBody>
      </p:sp>
      <p:sp>
        <p:nvSpPr>
          <p:cNvPr id="4" name="Titr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435264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202033" y="1684637"/>
            <a:ext cx="8915400" cy="2487827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fr-FR" sz="2800" dirty="0">
                <a:solidFill>
                  <a:srgbClr val="002060"/>
                </a:solidFill>
              </a:rPr>
              <a:t>Le Rotary a  retenu 6 axes stratégiques d’action:</a:t>
            </a:r>
          </a:p>
          <a:p>
            <a:pPr marL="0" indent="0">
              <a:buNone/>
            </a:pPr>
            <a:endParaRPr lang="fr-FR" sz="2800" dirty="0">
              <a:solidFill>
                <a:srgbClr val="002060"/>
              </a:solidFill>
            </a:endParaRPr>
          </a:p>
          <a:p>
            <a:pPr>
              <a:buFont typeface="+mj-lt"/>
              <a:buAutoNum type="arabicPeriod"/>
            </a:pPr>
            <a:r>
              <a:rPr lang="fr-FR" sz="2800" dirty="0">
                <a:solidFill>
                  <a:srgbClr val="002060"/>
                </a:solidFill>
              </a:rPr>
              <a:t>La paix et la prévention des  conflits</a:t>
            </a:r>
          </a:p>
          <a:p>
            <a:pPr>
              <a:buFont typeface="+mj-lt"/>
              <a:buAutoNum type="arabicPeriod"/>
            </a:pPr>
            <a:r>
              <a:rPr lang="fr-FR" sz="2800" dirty="0">
                <a:solidFill>
                  <a:srgbClr val="002060"/>
                </a:solidFill>
              </a:rPr>
              <a:t>La lutte contre les maladies</a:t>
            </a:r>
          </a:p>
          <a:p>
            <a:pPr>
              <a:buFont typeface="+mj-lt"/>
              <a:buAutoNum type="arabicPeriod"/>
            </a:pPr>
            <a:r>
              <a:rPr lang="fr-FR" sz="2800" dirty="0">
                <a:solidFill>
                  <a:srgbClr val="002060"/>
                </a:solidFill>
              </a:rPr>
              <a:t>L’eau potable</a:t>
            </a:r>
          </a:p>
          <a:p>
            <a:pPr>
              <a:buFont typeface="+mj-lt"/>
              <a:buAutoNum type="arabicPeriod"/>
            </a:pPr>
            <a:r>
              <a:rPr lang="fr-FR" sz="2800" dirty="0">
                <a:solidFill>
                  <a:srgbClr val="002060"/>
                </a:solidFill>
              </a:rPr>
              <a:t>La santé de la mère et de l’enfant</a:t>
            </a:r>
          </a:p>
          <a:p>
            <a:pPr>
              <a:buFont typeface="+mj-lt"/>
              <a:buAutoNum type="arabicPeriod"/>
            </a:pPr>
            <a:r>
              <a:rPr lang="fr-FR" sz="2800" dirty="0">
                <a:solidFill>
                  <a:srgbClr val="002060"/>
                </a:solidFill>
              </a:rPr>
              <a:t>L’éducation   </a:t>
            </a:r>
          </a:p>
          <a:p>
            <a:pPr>
              <a:buFont typeface="+mj-lt"/>
              <a:buAutoNum type="arabicPeriod"/>
            </a:pPr>
            <a:r>
              <a:rPr lang="fr-FR" sz="2800" dirty="0">
                <a:solidFill>
                  <a:srgbClr val="002060"/>
                </a:solidFill>
              </a:rPr>
              <a:t>Le développement économique </a:t>
            </a:r>
          </a:p>
        </p:txBody>
      </p:sp>
    </p:spTree>
    <p:extLst>
      <p:ext uri="{BB962C8B-B14F-4D97-AF65-F5344CB8AC3E}">
        <p14:creationId xmlns:p14="http://schemas.microsoft.com/office/powerpoint/2010/main" val="41271182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1026" name="Picture 2" descr="C:\Users\Public\Documents\Documents\ROTARY\rotary international  et district\78f683bf-0853-4980-ae55-a5800420bcb8-Arbre des Valeurs du Rotary 1700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996" y="790832"/>
            <a:ext cx="11088288" cy="57088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405544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878227" y="1684637"/>
            <a:ext cx="9239206" cy="2487827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fr-FR" sz="2800" dirty="0">
                <a:solidFill>
                  <a:srgbClr val="002060"/>
                </a:solidFill>
              </a:rPr>
              <a:t>Le Rotary aujourd’hui</a:t>
            </a:r>
          </a:p>
          <a:p>
            <a:pPr marL="0" indent="0">
              <a:buNone/>
            </a:pPr>
            <a:endParaRPr lang="fr-FR" sz="2800" dirty="0">
              <a:solidFill>
                <a:srgbClr val="002060"/>
              </a:solidFill>
            </a:endParaRPr>
          </a:p>
          <a:p>
            <a:r>
              <a:rPr lang="fr-FR" sz="2800" dirty="0">
                <a:solidFill>
                  <a:srgbClr val="002060"/>
                </a:solidFill>
              </a:rPr>
              <a:t>En France  1030 clubs,   31000 membres</a:t>
            </a:r>
          </a:p>
          <a:p>
            <a:r>
              <a:rPr lang="fr-FR" sz="2800" dirty="0">
                <a:solidFill>
                  <a:srgbClr val="002060"/>
                </a:solidFill>
              </a:rPr>
              <a:t> dans le monde 35 000 clubs  1,3 millions de membres, 200 pays</a:t>
            </a:r>
          </a:p>
        </p:txBody>
      </p:sp>
    </p:spTree>
    <p:extLst>
      <p:ext uri="{BB962C8B-B14F-4D97-AF65-F5344CB8AC3E}">
        <p14:creationId xmlns:p14="http://schemas.microsoft.com/office/powerpoint/2010/main" val="12325082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643866" y="298217"/>
            <a:ext cx="10210678" cy="1280890"/>
          </a:xfrm>
        </p:spPr>
        <p:txBody>
          <a:bodyPr>
            <a:normAutofit/>
          </a:bodyPr>
          <a:lstStyle/>
          <a:p>
            <a:r>
              <a:rPr lang="fr-FR" sz="3200" dirty="0"/>
              <a:t>Les actions du Rotary Club Montpellier Rabelais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59559" y="5476146"/>
            <a:ext cx="4316413" cy="1279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7" name="Tableau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24138670"/>
              </p:ext>
            </p:extLst>
          </p:nvPr>
        </p:nvGraphicFramePr>
        <p:xfrm>
          <a:off x="1208315" y="938662"/>
          <a:ext cx="10081907" cy="455131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9188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81586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87415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66948">
                <a:tc>
                  <a:txBody>
                    <a:bodyPr/>
                    <a:lstStyle/>
                    <a:p>
                      <a:pPr algn="ctr" fontAlgn="ctr"/>
                      <a:endParaRPr lang="fr-FR" sz="14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4704" marR="4704" marT="470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400" b="1" u="none" strike="noStrike" dirty="0">
                          <a:effectLst/>
                        </a:rPr>
                        <a:t>ACTIONS DU CLUB</a:t>
                      </a:r>
                      <a:endParaRPr lang="fr-FR" sz="14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4704" marR="4704" marT="470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BENEFICIARE</a:t>
                      </a:r>
                    </a:p>
                  </a:txBody>
                  <a:tcPr marL="4704" marR="4704" marT="4704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5147">
                <a:tc>
                  <a:txBody>
                    <a:bodyPr/>
                    <a:lstStyle/>
                    <a:p>
                      <a:pPr algn="ctr" fontAlgn="ctr"/>
                      <a:endParaRPr lang="fr-FR" sz="14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4704" marR="4704" marT="470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400" b="1" u="none" strike="noStrike" dirty="0">
                          <a:effectLst/>
                        </a:rPr>
                        <a:t>Polio </a:t>
                      </a:r>
                      <a:r>
                        <a:rPr lang="fr-FR" sz="1400" b="1" u="none" strike="noStrike" dirty="0" err="1">
                          <a:effectLst/>
                        </a:rPr>
                        <a:t>walk</a:t>
                      </a:r>
                      <a:endParaRPr lang="fr-FR" sz="14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4704" marR="4704" marT="470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Lutte contre la polio</a:t>
                      </a:r>
                    </a:p>
                  </a:txBody>
                  <a:tcPr marL="4704" marR="4704" marT="4704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60731">
                <a:tc>
                  <a:txBody>
                    <a:bodyPr/>
                    <a:lstStyle/>
                    <a:p>
                      <a:pPr algn="ctr" fontAlgn="ctr"/>
                      <a:endParaRPr lang="fr-FR" sz="14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4704" marR="4704" marT="470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400" b="1" u="none" strike="noStrike" dirty="0">
                          <a:effectLst/>
                        </a:rPr>
                        <a:t>Banque alimentaire</a:t>
                      </a:r>
                      <a:endParaRPr lang="fr-FR" sz="14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4704" marR="4704" marT="470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Collecte de denrées alimentaires </a:t>
                      </a:r>
                    </a:p>
                  </a:txBody>
                  <a:tcPr marL="4704" marR="4704" marT="4704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06999">
                <a:tc>
                  <a:txBody>
                    <a:bodyPr/>
                    <a:lstStyle/>
                    <a:p>
                      <a:pPr algn="ctr" fontAlgn="ctr"/>
                      <a:endParaRPr lang="fr-FR" sz="14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4704" marR="4704" marT="470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400" b="1" u="none" strike="noStrike">
                          <a:effectLst/>
                        </a:rPr>
                        <a:t>Dictée du Rotary</a:t>
                      </a:r>
                      <a:endParaRPr lang="fr-FR" sz="14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4704" marR="4704" marT="470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Lutte contre l’illettrisme</a:t>
                      </a:r>
                    </a:p>
                  </a:txBody>
                  <a:tcPr marL="4704" marR="4704" marT="4704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24895">
                <a:tc>
                  <a:txBody>
                    <a:bodyPr/>
                    <a:lstStyle/>
                    <a:p>
                      <a:pPr algn="ctr" fontAlgn="ctr"/>
                      <a:endParaRPr lang="fr-FR" sz="14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4704" marR="4704" marT="470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400" b="1" u="none" strike="noStrike">
                          <a:effectLst/>
                        </a:rPr>
                        <a:t>Espoir en tête</a:t>
                      </a:r>
                      <a:endParaRPr lang="fr-FR" sz="14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4704" marR="4704" marT="470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Séance de cinéma au profit de la médecine du cerveau</a:t>
                      </a:r>
                    </a:p>
                  </a:txBody>
                  <a:tcPr marL="4704" marR="4704" marT="4704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24895">
                <a:tc>
                  <a:txBody>
                    <a:bodyPr/>
                    <a:lstStyle/>
                    <a:p>
                      <a:pPr algn="ctr" fontAlgn="ctr"/>
                      <a:endParaRPr lang="fr-FR" sz="14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4704" marR="4704" marT="470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400" b="1" u="none" strike="noStrike" dirty="0">
                          <a:effectLst/>
                        </a:rPr>
                        <a:t>Grand Concert</a:t>
                      </a:r>
                      <a:endParaRPr lang="fr-FR" sz="14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4704" marR="4704" marT="470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Concert au profit de la </a:t>
                      </a:r>
                      <a:r>
                        <a:rPr lang="fr-FR" sz="14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lutte contre </a:t>
                      </a:r>
                      <a:r>
                        <a:rPr lang="fr-F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le cancer</a:t>
                      </a:r>
                    </a:p>
                  </a:txBody>
                  <a:tcPr marL="4704" marR="4704" marT="4704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24895">
                <a:tc>
                  <a:txBody>
                    <a:bodyPr/>
                    <a:lstStyle/>
                    <a:p>
                      <a:pPr algn="ctr" fontAlgn="ctr"/>
                      <a:endParaRPr lang="fr-FR" sz="14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4704" marR="4704" marT="470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400" b="1" u="none" strike="noStrike" dirty="0">
                          <a:effectLst/>
                        </a:rPr>
                        <a:t>Concert à Maguelone</a:t>
                      </a:r>
                      <a:endParaRPr lang="fr-FR" sz="14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4704" marR="4704" marT="470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Au profit des Compagnons de Maguelone</a:t>
                      </a:r>
                    </a:p>
                  </a:txBody>
                  <a:tcPr marL="4704" marR="4704" marT="4704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32239">
                <a:tc>
                  <a:txBody>
                    <a:bodyPr/>
                    <a:lstStyle/>
                    <a:p>
                      <a:pPr algn="ctr" fontAlgn="ctr"/>
                      <a:endParaRPr lang="fr-FR" sz="14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4704" marR="4704" marT="470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400" b="1" u="none" strike="noStrike" dirty="0">
                          <a:effectLst/>
                        </a:rPr>
                        <a:t>Mon sang pour les autres</a:t>
                      </a:r>
                      <a:endParaRPr lang="fr-FR" sz="14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4704" marR="4704" marT="470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Collecte </a:t>
                      </a:r>
                      <a:r>
                        <a:rPr lang="fr-FR" sz="14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de sang pour l’EFS</a:t>
                      </a:r>
                      <a:endParaRPr lang="fr-FR" sz="14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4704" marR="4704" marT="4704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24895">
                <a:tc>
                  <a:txBody>
                    <a:bodyPr/>
                    <a:lstStyle/>
                    <a:p>
                      <a:pPr algn="ctr" fontAlgn="ctr"/>
                      <a:endParaRPr lang="fr-FR" sz="14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4704" marR="4704" marT="470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400" b="1" u="none" strike="noStrike" dirty="0">
                          <a:effectLst/>
                        </a:rPr>
                        <a:t>Action professionnelle  Prix de l'apprentissage </a:t>
                      </a:r>
                      <a:endParaRPr lang="fr-FR" sz="14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4704" marR="4704" marT="470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Prix décernés à des apprentis</a:t>
                      </a:r>
                    </a:p>
                  </a:txBody>
                  <a:tcPr marL="4704" marR="4704" marT="4704" marB="0"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24895">
                <a:tc>
                  <a:txBody>
                    <a:bodyPr/>
                    <a:lstStyle/>
                    <a:p>
                      <a:pPr algn="ctr" fontAlgn="ctr"/>
                      <a:endParaRPr lang="fr-FR" sz="14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4704" marR="4704" marT="470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400" b="1" u="none" strike="noStrike" dirty="0">
                          <a:effectLst/>
                        </a:rPr>
                        <a:t>Action professionnelle  Le Forum des Métiers </a:t>
                      </a:r>
                      <a:endParaRPr lang="fr-FR" sz="14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4704" marR="4704" marT="470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Informations aux collégiens sur des métiers </a:t>
                      </a:r>
                    </a:p>
                  </a:txBody>
                  <a:tcPr marL="4704" marR="4704" marT="4704" marB="0" anchor="ctr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24895">
                <a:tc>
                  <a:txBody>
                    <a:bodyPr/>
                    <a:lstStyle/>
                    <a:p>
                      <a:pPr algn="ctr" fontAlgn="ctr"/>
                      <a:endParaRPr lang="fr-FR" sz="14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4704" marR="4704" marT="470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400" b="1" u="none" strike="noStrike">
                          <a:effectLst/>
                        </a:rPr>
                        <a:t>Action professionnelle   Formation</a:t>
                      </a:r>
                      <a:endParaRPr lang="fr-FR" sz="14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4704" marR="4704" marT="470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Aide aux entretiens d’embauche</a:t>
                      </a:r>
                    </a:p>
                  </a:txBody>
                  <a:tcPr marL="4704" marR="4704" marT="4704" marB="0" anchor="ctr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24895">
                <a:tc>
                  <a:txBody>
                    <a:bodyPr/>
                    <a:lstStyle/>
                    <a:p>
                      <a:pPr algn="ctr" fontAlgn="ctr"/>
                      <a:endParaRPr lang="fr-FR" sz="14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4704" marR="4704" marT="470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400" b="1" u="none" strike="noStrike" dirty="0">
                          <a:effectLst/>
                        </a:rPr>
                        <a:t>Action professionnelle   concours des Grandes Ecoles</a:t>
                      </a:r>
                      <a:endParaRPr lang="fr-FR" sz="14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4704" marR="4704" marT="470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Aide à la préparation des concours</a:t>
                      </a:r>
                    </a:p>
                  </a:txBody>
                  <a:tcPr marL="4704" marR="4704" marT="4704" marB="0" anchor="ctr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86923">
                <a:tc>
                  <a:txBody>
                    <a:bodyPr/>
                    <a:lstStyle/>
                    <a:p>
                      <a:pPr algn="ctr" fontAlgn="ctr"/>
                      <a:endParaRPr lang="fr-FR" sz="14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4704" marR="4704" marT="470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400" b="1" u="none" strike="noStrike" dirty="0">
                          <a:effectLst/>
                        </a:rPr>
                        <a:t>Salon des véhicules électriques</a:t>
                      </a:r>
                      <a:endParaRPr lang="fr-FR" sz="14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4704" marR="4704" marT="470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Association des Paralysés de France</a:t>
                      </a:r>
                    </a:p>
                  </a:txBody>
                  <a:tcPr marL="4704" marR="4704" marT="4704" marB="0" anchor="ctr"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04234">
                <a:tc>
                  <a:txBody>
                    <a:bodyPr/>
                    <a:lstStyle/>
                    <a:p>
                      <a:pPr algn="ctr" fontAlgn="ctr"/>
                      <a:endParaRPr lang="fr-FR" sz="14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4704" marR="4704" marT="4704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fr-FR" sz="14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4704" marR="4704" marT="4704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14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4704" marR="4704" marT="4704" marB="0" anchor="ctr"/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7374002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599470" y="624110"/>
            <a:ext cx="2905142" cy="1280890"/>
          </a:xfrm>
        </p:spPr>
        <p:txBody>
          <a:bodyPr/>
          <a:lstStyle/>
          <a:p>
            <a:r>
              <a:rPr lang="fr-FR" dirty="0"/>
              <a:t>ACTIONS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59559" y="5476146"/>
            <a:ext cx="4316413" cy="1279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7" name="Tableau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86676658"/>
              </p:ext>
            </p:extLst>
          </p:nvPr>
        </p:nvGraphicFramePr>
        <p:xfrm>
          <a:off x="1915296" y="259494"/>
          <a:ext cx="5595113" cy="651581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53909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5602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13482">
                <a:tc>
                  <a:txBody>
                    <a:bodyPr/>
                    <a:lstStyle/>
                    <a:p>
                      <a:pPr lvl="1" algn="l" fontAlgn="ctr"/>
                      <a:r>
                        <a:rPr lang="fr-FR" sz="1400" b="1" u="none" strike="noStrike" dirty="0">
                          <a:effectLst/>
                        </a:rPr>
                        <a:t>Antigone des associations</a:t>
                      </a:r>
                      <a:endParaRPr lang="fr-FR" sz="14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4704" marR="4704" marT="470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400" b="1" u="none" strike="noStrike" dirty="0">
                          <a:effectLst/>
                        </a:rPr>
                        <a:t>sept 2018</a:t>
                      </a:r>
                      <a:endParaRPr lang="fr-FR" sz="14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4704" marR="4704" marT="4704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4298">
                <a:tc>
                  <a:txBody>
                    <a:bodyPr/>
                    <a:lstStyle/>
                    <a:p>
                      <a:pPr lvl="1" algn="l" fontAlgn="ctr"/>
                      <a:r>
                        <a:rPr lang="fr-FR" sz="1400" b="1" u="none" strike="noStrike" dirty="0">
                          <a:effectLst/>
                        </a:rPr>
                        <a:t>Polio </a:t>
                      </a:r>
                      <a:r>
                        <a:rPr lang="fr-FR" sz="1400" b="1" u="none" strike="noStrike" dirty="0" err="1">
                          <a:effectLst/>
                        </a:rPr>
                        <a:t>walk</a:t>
                      </a:r>
                      <a:endParaRPr lang="fr-FR" sz="14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4704" marR="4704" marT="470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400" b="1" u="none" strike="noStrike" dirty="0">
                          <a:effectLst/>
                        </a:rPr>
                        <a:t>oct-18</a:t>
                      </a:r>
                      <a:endParaRPr lang="fr-FR" sz="14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4704" marR="4704" marT="4704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4298">
                <a:tc>
                  <a:txBody>
                    <a:bodyPr/>
                    <a:lstStyle/>
                    <a:p>
                      <a:pPr lvl="1" algn="l" fontAlgn="ctr"/>
                      <a:r>
                        <a:rPr lang="fr-FR" sz="1400" b="1" u="none" strike="noStrike" dirty="0">
                          <a:effectLst/>
                        </a:rPr>
                        <a:t>Banque alimentaire</a:t>
                      </a:r>
                      <a:endParaRPr lang="fr-FR" sz="14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4704" marR="4704" marT="470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400" b="1" u="none" strike="noStrike" dirty="0">
                          <a:effectLst/>
                        </a:rPr>
                        <a:t>nov-18</a:t>
                      </a:r>
                      <a:endParaRPr lang="fr-FR" sz="14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4704" marR="4704" marT="4704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24298">
                <a:tc>
                  <a:txBody>
                    <a:bodyPr/>
                    <a:lstStyle/>
                    <a:p>
                      <a:pPr lvl="1" algn="l" fontAlgn="ctr"/>
                      <a:r>
                        <a:rPr lang="fr-FR" sz="1400" b="1" u="none" strike="noStrike" dirty="0">
                          <a:effectLst/>
                        </a:rPr>
                        <a:t>Dictée du Rotary</a:t>
                      </a:r>
                      <a:endParaRPr lang="fr-FR" sz="14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4704" marR="4704" marT="470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400" b="1" u="none" strike="noStrike" dirty="0">
                          <a:effectLst/>
                        </a:rPr>
                        <a:t>jan-19</a:t>
                      </a:r>
                      <a:endParaRPr lang="fr-FR" sz="14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4704" marR="4704" marT="4704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24298">
                <a:tc>
                  <a:txBody>
                    <a:bodyPr/>
                    <a:lstStyle/>
                    <a:p>
                      <a:pPr lvl="1" algn="l" fontAlgn="ctr"/>
                      <a:r>
                        <a:rPr lang="fr-FR" sz="1400" b="1" u="none" strike="noStrike" dirty="0">
                          <a:effectLst/>
                        </a:rPr>
                        <a:t>Espoir en tête</a:t>
                      </a:r>
                      <a:endParaRPr lang="fr-FR" sz="14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4704" marR="4704" marT="470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400" b="1" u="none" strike="noStrike" dirty="0">
                          <a:effectLst/>
                        </a:rPr>
                        <a:t> mars 2019</a:t>
                      </a:r>
                      <a:endParaRPr lang="fr-FR" sz="14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4704" marR="4704" marT="4704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97265">
                <a:tc>
                  <a:txBody>
                    <a:bodyPr/>
                    <a:lstStyle/>
                    <a:p>
                      <a:pPr lvl="1" algn="l" fontAlgn="ctr"/>
                      <a:r>
                        <a:rPr lang="fr-FR" sz="1400" b="1" u="none" strike="noStrike" dirty="0">
                          <a:effectLst/>
                        </a:rPr>
                        <a:t>Grand Concert</a:t>
                      </a:r>
                      <a:endParaRPr lang="fr-FR" sz="14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4704" marR="4704" marT="470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400" b="1" u="none" strike="noStrike" dirty="0">
                          <a:effectLst/>
                        </a:rPr>
                        <a:t>février 2019</a:t>
                      </a:r>
                      <a:endParaRPr lang="fr-FR" sz="14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4704" marR="4704" marT="4704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10769">
                <a:tc>
                  <a:txBody>
                    <a:bodyPr/>
                    <a:lstStyle/>
                    <a:p>
                      <a:pPr lvl="1" algn="l" fontAlgn="ctr"/>
                      <a:r>
                        <a:rPr lang="fr-FR" sz="1400" b="1" u="none" strike="noStrike" dirty="0">
                          <a:effectLst/>
                        </a:rPr>
                        <a:t>Montée des Marches</a:t>
                      </a:r>
                      <a:endParaRPr lang="fr-FR" sz="14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4704" marR="4704" marT="470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400" b="1" u="none" strike="noStrike" dirty="0">
                          <a:effectLst/>
                        </a:rPr>
                        <a:t>mai-19</a:t>
                      </a:r>
                      <a:endParaRPr lang="fr-FR" sz="14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4704" marR="4704" marT="4704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24298">
                <a:tc>
                  <a:txBody>
                    <a:bodyPr/>
                    <a:lstStyle/>
                    <a:p>
                      <a:pPr lvl="1" algn="l" fontAlgn="ctr"/>
                      <a:r>
                        <a:rPr lang="fr-FR" sz="1400" b="1" u="none" strike="noStrike" dirty="0">
                          <a:effectLst/>
                        </a:rPr>
                        <a:t>Concert à Maguelone</a:t>
                      </a:r>
                      <a:endParaRPr lang="fr-FR" sz="14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4704" marR="4704" marT="470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400" b="1" u="none" strike="noStrike" dirty="0">
                          <a:effectLst/>
                        </a:rPr>
                        <a:t>juin-19</a:t>
                      </a:r>
                      <a:endParaRPr lang="fr-FR" sz="14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4704" marR="4704" marT="4704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24298">
                <a:tc>
                  <a:txBody>
                    <a:bodyPr/>
                    <a:lstStyle/>
                    <a:p>
                      <a:pPr lvl="1" algn="l" fontAlgn="ctr"/>
                      <a:r>
                        <a:rPr lang="fr-FR" sz="1400" b="1" u="none" strike="noStrike" dirty="0">
                          <a:effectLst/>
                        </a:rPr>
                        <a:t>Mon sang pour les autres</a:t>
                      </a:r>
                      <a:endParaRPr lang="fr-FR" sz="14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4704" marR="4704" marT="470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400" b="1" u="none" strike="noStrike" dirty="0">
                          <a:effectLst/>
                        </a:rPr>
                        <a:t>nov-19</a:t>
                      </a:r>
                      <a:endParaRPr lang="fr-FR" sz="14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4704" marR="4704" marT="4704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541418">
                <a:tc>
                  <a:txBody>
                    <a:bodyPr/>
                    <a:lstStyle/>
                    <a:p>
                      <a:pPr lvl="1" algn="l" fontAlgn="ctr"/>
                      <a:r>
                        <a:rPr lang="fr-FR" sz="1400" b="1" u="none" strike="noStrike" dirty="0">
                          <a:effectLst/>
                        </a:rPr>
                        <a:t>Action professionnelle  Prix de l'apprentissage </a:t>
                      </a:r>
                      <a:endParaRPr lang="fr-FR" sz="14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4704" marR="4704" marT="470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400" b="1" u="none" strike="noStrike" dirty="0">
                          <a:effectLst/>
                        </a:rPr>
                        <a:t>juin-19</a:t>
                      </a:r>
                      <a:endParaRPr lang="fr-FR" sz="14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4704" marR="4704" marT="4704" marB="0"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541418">
                <a:tc>
                  <a:txBody>
                    <a:bodyPr/>
                    <a:lstStyle/>
                    <a:p>
                      <a:pPr lvl="1" algn="l" fontAlgn="ctr"/>
                      <a:r>
                        <a:rPr lang="fr-FR" sz="1400" b="1" u="none" strike="noStrike" dirty="0">
                          <a:effectLst/>
                        </a:rPr>
                        <a:t>Action professionnelle  Le Forum des Métiers </a:t>
                      </a:r>
                      <a:endParaRPr lang="fr-FR" sz="14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4704" marR="4704" marT="470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400" b="1" u="none" strike="noStrike" dirty="0">
                          <a:effectLst/>
                        </a:rPr>
                        <a:t>nov-18</a:t>
                      </a:r>
                      <a:endParaRPr lang="fr-FR" sz="14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4704" marR="4704" marT="4704" marB="0" anchor="ctr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541418">
                <a:tc>
                  <a:txBody>
                    <a:bodyPr/>
                    <a:lstStyle/>
                    <a:p>
                      <a:pPr lvl="1" algn="l" fontAlgn="ctr"/>
                      <a:r>
                        <a:rPr lang="fr-FR" sz="1400" b="1" u="none" strike="noStrike" dirty="0">
                          <a:effectLst/>
                        </a:rPr>
                        <a:t>Action professionnelle   Formation</a:t>
                      </a:r>
                      <a:endParaRPr lang="fr-FR" sz="14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4704" marR="4704" marT="470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400" b="1" u="none" strike="noStrike" dirty="0">
                          <a:effectLst/>
                        </a:rPr>
                        <a:t>mai-19</a:t>
                      </a:r>
                      <a:endParaRPr lang="fr-FR" sz="14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4704" marR="4704" marT="4704" marB="0" anchor="ctr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541418">
                <a:tc>
                  <a:txBody>
                    <a:bodyPr/>
                    <a:lstStyle/>
                    <a:p>
                      <a:pPr lvl="1" algn="l" fontAlgn="ctr"/>
                      <a:r>
                        <a:rPr lang="fr-FR" sz="1400" b="1" u="none" strike="noStrike" dirty="0">
                          <a:effectLst/>
                        </a:rPr>
                        <a:t>Salon du véhicule électrique</a:t>
                      </a:r>
                      <a:endParaRPr lang="fr-FR" sz="14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4704" marR="4704" marT="4704" marB="0" anchor="ctr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u="none" strike="noStrike" dirty="0">
                          <a:effectLst/>
                        </a:rPr>
                        <a:t>avr-19</a:t>
                      </a:r>
                      <a:endParaRPr lang="fr-FR" sz="14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  <a:p>
                      <a:pPr algn="ctr" fontAlgn="ctr"/>
                      <a:endParaRPr lang="fr-FR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704" marR="4704" marT="4704" marB="0" anchor="ctr"/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541418">
                <a:tc>
                  <a:txBody>
                    <a:bodyPr/>
                    <a:lstStyle/>
                    <a:p>
                      <a:pPr lvl="1" algn="l" fontAlgn="ctr"/>
                      <a:r>
                        <a:rPr lang="fr-FR" sz="1400" b="1" u="none" strike="noStrike" dirty="0">
                          <a:effectLst/>
                        </a:rPr>
                        <a:t>Visite d'entreprises : Outremer , vignoble</a:t>
                      </a:r>
                      <a:endParaRPr lang="fr-FR" sz="14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4704" marR="4704" marT="4704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14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4704" marR="4704" marT="4704" marB="0" anchor="ctr"/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541418">
                <a:tc>
                  <a:txBody>
                    <a:bodyPr/>
                    <a:lstStyle/>
                    <a:p>
                      <a:pPr lvl="1" algn="l" fontAlgn="ctr"/>
                      <a:r>
                        <a:rPr lang="fr-F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Conférences</a:t>
                      </a:r>
                    </a:p>
                  </a:txBody>
                  <a:tcPr marL="4704" marR="4704" marT="4704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14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4704" marR="4704" marT="4704" marB="0" anchor="ctr"/>
                </a:tc>
                <a:extLst>
                  <a:ext uri="{0D108BD9-81ED-4DB2-BD59-A6C34878D82A}">
                    <a16:rowId xmlns:a16="http://schemas.microsoft.com/office/drawing/2014/main" val="414490526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24280892"/>
      </p:ext>
    </p:extLst>
  </p:cSld>
  <p:clrMapOvr>
    <a:masterClrMapping/>
  </p:clrMapOvr>
</p:sld>
</file>

<file path=ppt/theme/theme1.xml><?xml version="1.0" encoding="utf-8"?>
<a:theme xmlns:a="http://schemas.openxmlformats.org/drawingml/2006/main" name="Brin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1009</TotalTime>
  <Words>314</Words>
  <Application>Microsoft Office PowerPoint</Application>
  <PresentationFormat>Grand écran</PresentationFormat>
  <Paragraphs>78</Paragraphs>
  <Slides>9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9</vt:i4>
      </vt:variant>
    </vt:vector>
  </HeadingPairs>
  <TitlesOfParts>
    <vt:vector size="14" baseType="lpstr">
      <vt:lpstr>Arial</vt:lpstr>
      <vt:lpstr>Calibri</vt:lpstr>
      <vt:lpstr>Century Gothic</vt:lpstr>
      <vt:lpstr>Wingdings 3</vt:lpstr>
      <vt:lpstr>Brin</vt:lpstr>
      <vt:lpstr>QU’EST CE QUE LE ROTARY ?</vt:lpstr>
      <vt:lpstr>Le Rotary a été fondé en 1905 par un avocat américain Paul Harris à Chicago</vt:lpstr>
      <vt:lpstr>Le Rotary est un réseau international de professionnels qui prônent l’amitié, l’éthique et le service à autrui  Devise du Rotary « Servir d’abord »</vt:lpstr>
      <vt:lpstr>Présentation PowerPoint</vt:lpstr>
      <vt:lpstr>Présentation PowerPoint</vt:lpstr>
      <vt:lpstr>Présentation PowerPoint</vt:lpstr>
      <vt:lpstr>Présentation PowerPoint</vt:lpstr>
      <vt:lpstr>Les actions du Rotary Club Montpellier Rabelais</vt:lpstr>
      <vt:lpstr>ACTIONS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ELECTRIC MOBILITY</dc:title>
  <dc:creator>Patou Collection</dc:creator>
  <cp:lastModifiedBy>ALAIN DOAT</cp:lastModifiedBy>
  <cp:revision>23</cp:revision>
  <dcterms:created xsi:type="dcterms:W3CDTF">2017-06-09T07:18:37Z</dcterms:created>
  <dcterms:modified xsi:type="dcterms:W3CDTF">2020-09-08T14:59:42Z</dcterms:modified>
</cp:coreProperties>
</file>