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3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Burgues Script" charset="1" panose="02000507000000020004"/>
      <p:regular r:id="rId20"/>
    </p:embeddedFont>
    <p:embeddedFont>
      <p:font typeface="Alex Brush" charset="1" panose="00000000000000000000"/>
      <p:regular r:id="rId21"/>
    </p:embeddedFont>
    <p:embeddedFont>
      <p:font typeface="Chau Philomene" charset="1" panose="02000806040000020003"/>
      <p:regular r:id="rId22"/>
    </p:embeddedFont>
    <p:embeddedFont>
      <p:font typeface="Trebuchet MS" charset="1" panose="020B0603020202020204"/>
      <p:regular r:id="rId26"/>
    </p:embeddedFont>
    <p:embeddedFont>
      <p:font typeface="Trebuchet MS Bold" charset="1" panose="020B0703020202020204"/>
      <p:regular r:id="rId27"/>
    </p:embeddedFont>
    <p:embeddedFont>
      <p:font typeface="Arimo" charset="1" panose="020B0604020202020204"/>
      <p:regular r:id="rId28"/>
    </p:embeddedFont>
    <p:embeddedFont>
      <p:font typeface="Trebuchet MS Bold Italics" charset="1" panose="020B0703020202090204"/>
      <p:regular r:id="rId29"/>
    </p:embeddedFont>
    <p:embeddedFont>
      <p:font typeface="Roboto Condensed Bold" charset="1" panose="02000000000000000000"/>
      <p:regular r:id="rId30"/>
    </p:embeddedFont>
    <p:embeddedFont>
      <p:font typeface="Nunito 1 Bold" charset="1" panose="00000800000000000000"/>
      <p:regular r:id="rId31"/>
    </p:embeddedFont>
    <p:embeddedFont>
      <p:font typeface="Open Sans Bold" charset="1" panose="020B0806030504020204"/>
      <p:regular r:id="rId32"/>
    </p:embeddedFont>
    <p:embeddedFont>
      <p:font typeface="Open Sans" charset="1" panose="020B0606030504020204"/>
      <p:regular r:id="rId33"/>
    </p:embeddedFont>
    <p:embeddedFont>
      <p:font typeface="Roboto Condensed" charset="1" panose="02000000000000000000"/>
      <p:regular r:id="rId34"/>
    </p:embeddedFont>
    <p:embeddedFont>
      <p:font typeface="Aileron Bold" charset="1" panose="00000800000000000000"/>
      <p:regular r:id="rId35"/>
    </p:embeddedFont>
    <p:embeddedFont>
      <p:font typeface="Aileron" charset="1" panose="00000500000000000000"/>
      <p:regular r:id="rId36"/>
    </p:embeddedFont>
    <p:embeddedFont>
      <p:font typeface="League Spartan" charset="1" panose="00000800000000000000"/>
      <p:regular r:id="rId37"/>
    </p:embeddedFont>
    <p:embeddedFont>
      <p:font typeface="Open Sans Italics" charset="1" panose="020B0606030504020204"/>
      <p:regular r:id="rId38"/>
    </p:embeddedFont>
    <p:embeddedFont>
      <p:font typeface="Aileron Bold Italics" charset="1" panose="00000800000000000000"/>
      <p:regular r:id="rId39"/>
    </p:embeddedFont>
    <p:embeddedFont>
      <p:font typeface="Open Sans Bold Italics" charset="1" panose="020B0806030504020204"/>
      <p:regular r:id="rId40"/>
    </p:embeddedFont>
    <p:embeddedFont>
      <p:font typeface="Impact" charset="1" panose="020B0806030902050204"/>
      <p:regular r:id="rId41"/>
    </p:embeddedFont>
    <p:embeddedFont>
      <p:font typeface="Poppins Bold" charset="1" panose="00000800000000000000"/>
      <p:regular r:id="rId42"/>
    </p:embeddedFont>
    <p:embeddedFont>
      <p:font typeface="Poppins Ultra-Bold" charset="1" panose="00000900000000000000"/>
      <p:regular r:id="rId43"/>
    </p:embeddedFont>
    <p:embeddedFont>
      <p:font typeface="Poppins" charset="1" panose="00000500000000000000"/>
      <p:regular r:id="rId44"/>
    </p:embeddedFont>
    <p:embeddedFont>
      <p:font typeface="Nunito 2 Bold" charset="1" panose="00000000000000000000"/>
      <p:regular r:id="rId45"/>
    </p:embeddedFont>
    <p:embeddedFont>
      <p:font typeface="Nunito 1" charset="1" panose="00000500000000000000"/>
      <p:regular r:id="rId46"/>
    </p:embeddedFont>
    <p:embeddedFont>
      <p:font typeface="Open Sauce Heavy" charset="1" panose="00000A00000000000000"/>
      <p:regular r:id="rId47"/>
    </p:embeddedFont>
    <p:embeddedFont>
      <p:font typeface="Proxima Nova Bold" charset="1" panose="02000506030000020004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notesMasters/notesMaster1.xml" Type="http://schemas.openxmlformats.org/officeDocument/2006/relationships/notesMaster"/><Relationship Id="rId24" Target="theme/theme2.xml" Type="http://schemas.openxmlformats.org/officeDocument/2006/relationships/theme"/><Relationship Id="rId25" Target="notesSlides/notesSlide1.xml" Type="http://schemas.openxmlformats.org/officeDocument/2006/relationships/notesSlide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11" Target="../media/image19.svg" Type="http://schemas.openxmlformats.org/officeDocument/2006/relationships/image"/><Relationship Id="rId12" Target="../media/image20.png" Type="http://schemas.openxmlformats.org/officeDocument/2006/relationships/image"/><Relationship Id="rId13" Target="../media/image21.svg" Type="http://schemas.openxmlformats.org/officeDocument/2006/relationships/image"/><Relationship Id="rId14" Target="../media/image22.png" Type="http://schemas.openxmlformats.org/officeDocument/2006/relationships/image"/><Relationship Id="rId15" Target="../media/image23.svg" Type="http://schemas.openxmlformats.org/officeDocument/2006/relationships/image"/><Relationship Id="rId16" Target="../media/image24.png" Type="http://schemas.openxmlformats.org/officeDocument/2006/relationships/image"/><Relationship Id="rId17" Target="../media/image25.svg" Type="http://schemas.openxmlformats.org/officeDocument/2006/relationships/image"/><Relationship Id="rId18" Target="../media/image26.png" Type="http://schemas.openxmlformats.org/officeDocument/2006/relationships/image"/><Relationship Id="rId19" Target="../media/image27.svg" Type="http://schemas.openxmlformats.org/officeDocument/2006/relationships/image"/><Relationship Id="rId2" Target="../media/image10.pn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5.jpe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svg" Type="http://schemas.openxmlformats.org/officeDocument/2006/relationships/image"/><Relationship Id="rId11" Target="../media/image44.png" Type="http://schemas.openxmlformats.org/officeDocument/2006/relationships/image"/><Relationship Id="rId12" Target="../media/image45.svg" Type="http://schemas.openxmlformats.org/officeDocument/2006/relationships/image"/><Relationship Id="rId13" Target="../media/image46.png" Type="http://schemas.openxmlformats.org/officeDocument/2006/relationships/image"/><Relationship Id="rId14" Target="../media/image47.png" Type="http://schemas.openxmlformats.org/officeDocument/2006/relationships/image"/><Relationship Id="rId15" Target="../media/image48.svg" Type="http://schemas.openxmlformats.org/officeDocument/2006/relationships/image"/><Relationship Id="rId2" Target="../media/image35.png" Type="http://schemas.openxmlformats.org/officeDocument/2006/relationships/image"/><Relationship Id="rId3" Target="../media/image36.sv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41.jpe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Relationship Id="rId3" Target="../media/image50.svg" Type="http://schemas.openxmlformats.org/officeDocument/2006/relationships/image"/><Relationship Id="rId4" Target="../media/image51.png" Type="http://schemas.openxmlformats.org/officeDocument/2006/relationships/image"/><Relationship Id="rId5" Target="../media/image52.png" Type="http://schemas.openxmlformats.org/officeDocument/2006/relationships/image"/><Relationship Id="rId6" Target="../media/image5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3.svg" Type="http://schemas.openxmlformats.org/officeDocument/2006/relationships/image"/><Relationship Id="rId11" Target="../media/image64.png" Type="http://schemas.openxmlformats.org/officeDocument/2006/relationships/image"/><Relationship Id="rId12" Target="../media/image65.svg" Type="http://schemas.openxmlformats.org/officeDocument/2006/relationships/image"/><Relationship Id="rId13" Target="../media/image66.png" Type="http://schemas.openxmlformats.org/officeDocument/2006/relationships/image"/><Relationship Id="rId14" Target="../media/image67.svg" Type="http://schemas.openxmlformats.org/officeDocument/2006/relationships/image"/><Relationship Id="rId15" Target="../media/image68.png" Type="http://schemas.openxmlformats.org/officeDocument/2006/relationships/image"/><Relationship Id="rId16" Target="../media/image69.svg" Type="http://schemas.openxmlformats.org/officeDocument/2006/relationships/image"/><Relationship Id="rId17" Target="../media/image70.png" Type="http://schemas.openxmlformats.org/officeDocument/2006/relationships/image"/><Relationship Id="rId18" Target="../media/image71.svg" Type="http://schemas.openxmlformats.org/officeDocument/2006/relationships/image"/><Relationship Id="rId19" Target="../media/image72.png" Type="http://schemas.openxmlformats.org/officeDocument/2006/relationships/image"/><Relationship Id="rId2" Target="../media/image55.png" Type="http://schemas.openxmlformats.org/officeDocument/2006/relationships/image"/><Relationship Id="rId20" Target="../media/image73.svg" Type="http://schemas.openxmlformats.org/officeDocument/2006/relationships/image"/><Relationship Id="rId21" Target="../media/image74.png" Type="http://schemas.openxmlformats.org/officeDocument/2006/relationships/image"/><Relationship Id="rId22" Target="../media/image75.png" Type="http://schemas.openxmlformats.org/officeDocument/2006/relationships/image"/><Relationship Id="rId23" Target="../media/image76.svg" Type="http://schemas.openxmlformats.org/officeDocument/2006/relationships/image"/><Relationship Id="rId24" Target="../media/image77.png" Type="http://schemas.openxmlformats.org/officeDocument/2006/relationships/image"/><Relationship Id="rId25" Target="../media/image78.svg" Type="http://schemas.openxmlformats.org/officeDocument/2006/relationships/image"/><Relationship Id="rId3" Target="../media/image56.svg" Type="http://schemas.openxmlformats.org/officeDocument/2006/relationships/image"/><Relationship Id="rId4" Target="../media/image57.png" Type="http://schemas.openxmlformats.org/officeDocument/2006/relationships/image"/><Relationship Id="rId5" Target="../media/image58.svg" Type="http://schemas.openxmlformats.org/officeDocument/2006/relationships/image"/><Relationship Id="rId6" Target="../media/image59.jpeg" Type="http://schemas.openxmlformats.org/officeDocument/2006/relationships/image"/><Relationship Id="rId7" Target="../media/image60.png" Type="http://schemas.openxmlformats.org/officeDocument/2006/relationships/image"/><Relationship Id="rId8" Target="../media/image61.svg" Type="http://schemas.openxmlformats.org/officeDocument/2006/relationships/image"/><Relationship Id="rId9" Target="../media/image6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svg" Type="http://schemas.openxmlformats.org/officeDocument/2006/relationships/image"/><Relationship Id="rId11" Target="../media/image86.png" Type="http://schemas.openxmlformats.org/officeDocument/2006/relationships/image"/><Relationship Id="rId12" Target="../media/image87.svg" Type="http://schemas.openxmlformats.org/officeDocument/2006/relationships/image"/><Relationship Id="rId13" Target="../media/image46.png" Type="http://schemas.openxmlformats.org/officeDocument/2006/relationships/image"/><Relationship Id="rId14" Target="../media/image88.png" Type="http://schemas.openxmlformats.org/officeDocument/2006/relationships/image"/><Relationship Id="rId15" Target="../media/image89.png" Type="http://schemas.openxmlformats.org/officeDocument/2006/relationships/image"/><Relationship Id="rId16" Target="../media/image90.svg" Type="http://schemas.openxmlformats.org/officeDocument/2006/relationships/image"/><Relationship Id="rId2" Target="../media/image79.png" Type="http://schemas.openxmlformats.org/officeDocument/2006/relationships/image"/><Relationship Id="rId3" Target="../media/image80.svg" Type="http://schemas.openxmlformats.org/officeDocument/2006/relationships/image"/><Relationship Id="rId4" Target="../media/image81.png" Type="http://schemas.openxmlformats.org/officeDocument/2006/relationships/image"/><Relationship Id="rId5" Target="../media/image82.svg" Type="http://schemas.openxmlformats.org/officeDocument/2006/relationships/image"/><Relationship Id="rId6" Target="../media/image83.png" Type="http://schemas.openxmlformats.org/officeDocument/2006/relationships/image"/><Relationship Id="rId7" Target="../media/image84.svg" Type="http://schemas.openxmlformats.org/officeDocument/2006/relationships/image"/><Relationship Id="rId8" Target="../media/image85.jpe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1.png" Type="http://schemas.openxmlformats.org/officeDocument/2006/relationships/image"/><Relationship Id="rId3" Target="../media/image92.png" Type="http://schemas.openxmlformats.org/officeDocument/2006/relationships/image"/><Relationship Id="rId4" Target="../media/image93.svg" Type="http://schemas.openxmlformats.org/officeDocument/2006/relationships/image"/><Relationship Id="rId5" Target="../media/image94.jpeg" Type="http://schemas.openxmlformats.org/officeDocument/2006/relationships/image"/><Relationship Id="rId6" Target="../media/image95.png" Type="http://schemas.openxmlformats.org/officeDocument/2006/relationships/image"/><Relationship Id="rId7" Target="../media/image9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513708"/>
            <a:ext cx="18288000" cy="11314416"/>
          </a:xfrm>
          <a:custGeom>
            <a:avLst/>
            <a:gdLst/>
            <a:ahLst/>
            <a:cxnLst/>
            <a:rect r="r" b="b" t="t" l="l"/>
            <a:pathLst>
              <a:path h="11314416" w="18288000">
                <a:moveTo>
                  <a:pt x="0" y="0"/>
                </a:moveTo>
                <a:lnTo>
                  <a:pt x="18288000" y="0"/>
                </a:lnTo>
                <a:lnTo>
                  <a:pt x="18288000" y="11314416"/>
                </a:lnTo>
                <a:lnTo>
                  <a:pt x="0" y="113144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7018061"/>
            <a:ext cx="18288000" cy="9989820"/>
          </a:xfrm>
          <a:custGeom>
            <a:avLst/>
            <a:gdLst/>
            <a:ahLst/>
            <a:cxnLst/>
            <a:rect r="r" b="b" t="t" l="l"/>
            <a:pathLst>
              <a:path h="9989820" w="18288000">
                <a:moveTo>
                  <a:pt x="0" y="0"/>
                </a:moveTo>
                <a:lnTo>
                  <a:pt x="18288000" y="0"/>
                </a:lnTo>
                <a:lnTo>
                  <a:pt x="18288000" y="9989820"/>
                </a:lnTo>
                <a:lnTo>
                  <a:pt x="0" y="99898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25813" y="3678230"/>
            <a:ext cx="17213124" cy="517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393"/>
              </a:lnSpc>
            </a:pPr>
            <a:r>
              <a:rPr lang="en-US" sz="30281">
                <a:solidFill>
                  <a:srgbClr val="FFFFFF"/>
                </a:solidFill>
                <a:latin typeface="Burgues Script"/>
                <a:ea typeface="Burgues Script"/>
                <a:cs typeface="Burgues Script"/>
                <a:sym typeface="Burgues Script"/>
              </a:rPr>
              <a:t>Ehpicentria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687290" y="7496295"/>
            <a:ext cx="13332778" cy="1480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52"/>
              </a:lnSpc>
              <a:spcBef>
                <a:spcPct val="0"/>
              </a:spcBef>
            </a:pPr>
            <a:r>
              <a:rPr lang="en-US" sz="8680">
                <a:solidFill>
                  <a:srgbClr val="FFFFFF"/>
                </a:solidFill>
                <a:latin typeface="Alex Brush"/>
                <a:ea typeface="Alex Brush"/>
                <a:cs typeface="Alex Brush"/>
                <a:sym typeface="Alex Brush"/>
              </a:rPr>
              <a:t>tablissement d’Enseignement Privé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166724" y="8696768"/>
            <a:ext cx="15853344" cy="1326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47"/>
              </a:lnSpc>
              <a:spcBef>
                <a:spcPct val="0"/>
              </a:spcBef>
            </a:pPr>
            <a:r>
              <a:rPr lang="en-US" sz="7748">
                <a:solidFill>
                  <a:srgbClr val="FDFCFC"/>
                </a:solidFill>
                <a:latin typeface="Alex Brush"/>
                <a:ea typeface="Alex Brush"/>
                <a:cs typeface="Alex Brush"/>
                <a:sym typeface="Alex Brush"/>
              </a:rPr>
              <a:t>Cycle 3 - Collège - Lycée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0" y="58444"/>
            <a:ext cx="18288000" cy="902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92"/>
              </a:lnSpc>
            </a:pPr>
            <a:r>
              <a:rPr lang="en-US" sz="5351">
                <a:solidFill>
                  <a:srgbClr val="737935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D</a:t>
            </a:r>
            <a:r>
              <a:rPr lang="en-US" sz="5351">
                <a:solidFill>
                  <a:srgbClr val="737935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es parcours singuliers, une même ambition. S’épanouir et réussir.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25813" y="1134331"/>
            <a:ext cx="18040398" cy="380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72"/>
              </a:lnSpc>
              <a:spcBef>
                <a:spcPct val="0"/>
              </a:spcBef>
            </a:pPr>
            <a:r>
              <a:rPr lang="en-US" sz="2266">
                <a:solidFill>
                  <a:srgbClr val="737935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Petits effectifs • Parcours personnalisés • Spécialités choisies •,Orientation choisie, jamais subie  • Développement personnel  et autonomie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4791364">
            <a:off x="9738483" y="5143501"/>
            <a:ext cx="10464870" cy="0"/>
          </a:xfrm>
          <a:prstGeom prst="line">
            <a:avLst/>
          </a:prstGeom>
          <a:ln cap="rnd" w="9525">
            <a:solidFill>
              <a:srgbClr val="0F6FC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8776573">
            <a:off x="10406482" y="7904561"/>
            <a:ext cx="8608175" cy="0"/>
          </a:xfrm>
          <a:prstGeom prst="line">
            <a:avLst/>
          </a:prstGeom>
          <a:ln cap="rnd" w="9525">
            <a:solidFill>
              <a:srgbClr val="0F6FC6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13772214" y="-12700"/>
            <a:ext cx="4511024" cy="10299701"/>
            <a:chOff x="0" y="0"/>
            <a:chExt cx="6014698" cy="1373293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014720" cy="13732890"/>
            </a:xfrm>
            <a:custGeom>
              <a:avLst/>
              <a:gdLst/>
              <a:ahLst/>
              <a:cxnLst/>
              <a:rect r="r" b="b" t="t" l="l"/>
              <a:pathLst>
                <a:path h="13732890" w="6014720">
                  <a:moveTo>
                    <a:pt x="4091051" y="0"/>
                  </a:moveTo>
                  <a:lnTo>
                    <a:pt x="6014720" y="0"/>
                  </a:lnTo>
                  <a:lnTo>
                    <a:pt x="6014720" y="13732890"/>
                  </a:lnTo>
                  <a:lnTo>
                    <a:pt x="0" y="13732890"/>
                  </a:lnTo>
                  <a:lnTo>
                    <a:pt x="4091051" y="0"/>
                  </a:lnTo>
                  <a:close/>
                </a:path>
              </a:pathLst>
            </a:custGeom>
            <a:solidFill>
              <a:srgbClr val="0F6FC6">
                <a:alpha val="12941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405163" y="-12700"/>
            <a:ext cx="3882837" cy="10299701"/>
            <a:chOff x="0" y="0"/>
            <a:chExt cx="5177116" cy="1373293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177155" cy="13732890"/>
            </a:xfrm>
            <a:custGeom>
              <a:avLst/>
              <a:gdLst/>
              <a:ahLst/>
              <a:cxnLst/>
              <a:rect r="r" b="b" t="t" l="l"/>
              <a:pathLst>
                <a:path h="13732890" w="5177155">
                  <a:moveTo>
                    <a:pt x="0" y="0"/>
                  </a:moveTo>
                  <a:lnTo>
                    <a:pt x="5177155" y="0"/>
                  </a:lnTo>
                  <a:lnTo>
                    <a:pt x="5177155" y="13732890"/>
                  </a:lnTo>
                  <a:lnTo>
                    <a:pt x="2418969" y="13732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6FC6">
                <a:alpha val="3922"/>
              </a:srgbClr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398499" y="4572001"/>
            <a:ext cx="4889501" cy="5715000"/>
            <a:chOff x="0" y="0"/>
            <a:chExt cx="6519334" cy="762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519291" cy="7620000"/>
            </a:xfrm>
            <a:custGeom>
              <a:avLst/>
              <a:gdLst/>
              <a:ahLst/>
              <a:cxnLst/>
              <a:rect r="r" b="b" t="t" l="l"/>
              <a:pathLst>
                <a:path h="7620000" w="6519291">
                  <a:moveTo>
                    <a:pt x="0" y="7620000"/>
                  </a:moveTo>
                  <a:lnTo>
                    <a:pt x="6519291" y="0"/>
                  </a:lnTo>
                  <a:lnTo>
                    <a:pt x="6519291" y="7620000"/>
                  </a:lnTo>
                  <a:close/>
                </a:path>
              </a:pathLst>
            </a:custGeom>
            <a:solidFill>
              <a:srgbClr val="0B5395">
                <a:alpha val="43529"/>
              </a:srgbClr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4001750" y="-12700"/>
            <a:ext cx="4281489" cy="10299701"/>
            <a:chOff x="0" y="0"/>
            <a:chExt cx="5708652" cy="137329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708650" cy="13732890"/>
            </a:xfrm>
            <a:custGeom>
              <a:avLst/>
              <a:gdLst/>
              <a:ahLst/>
              <a:cxnLst/>
              <a:rect r="r" b="b" t="t" l="l"/>
              <a:pathLst>
                <a:path h="13732890" w="5708650">
                  <a:moveTo>
                    <a:pt x="0" y="0"/>
                  </a:moveTo>
                  <a:lnTo>
                    <a:pt x="5708650" y="0"/>
                  </a:lnTo>
                  <a:lnTo>
                    <a:pt x="5708650" y="13732890"/>
                  </a:lnTo>
                  <a:lnTo>
                    <a:pt x="4941443" y="13732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395">
                <a:alpha val="24706"/>
              </a:srgbClr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6348095" y="-12700"/>
            <a:ext cx="1935141" cy="10299701"/>
            <a:chOff x="0" y="0"/>
            <a:chExt cx="2580188" cy="137329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580259" cy="13732890"/>
            </a:xfrm>
            <a:custGeom>
              <a:avLst/>
              <a:gdLst/>
              <a:ahLst/>
              <a:cxnLst/>
              <a:rect r="r" b="b" t="t" l="l"/>
              <a:pathLst>
                <a:path h="13732890" w="2580259">
                  <a:moveTo>
                    <a:pt x="2039493" y="0"/>
                  </a:moveTo>
                  <a:lnTo>
                    <a:pt x="2580259" y="0"/>
                  </a:lnTo>
                  <a:lnTo>
                    <a:pt x="2580259" y="13732890"/>
                  </a:lnTo>
                  <a:lnTo>
                    <a:pt x="0" y="13732890"/>
                  </a:lnTo>
                  <a:lnTo>
                    <a:pt x="2039493" y="0"/>
                  </a:lnTo>
                  <a:close/>
                </a:path>
              </a:pathLst>
            </a:custGeom>
            <a:solidFill>
              <a:srgbClr val="009DD9">
                <a:alpha val="48627"/>
              </a:srgbClr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6408499" y="-12700"/>
            <a:ext cx="1874737" cy="10299701"/>
            <a:chOff x="0" y="0"/>
            <a:chExt cx="2499650" cy="1373293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499614" cy="13732890"/>
            </a:xfrm>
            <a:custGeom>
              <a:avLst/>
              <a:gdLst/>
              <a:ahLst/>
              <a:cxnLst/>
              <a:rect r="r" b="b" t="t" l="l"/>
              <a:pathLst>
                <a:path h="13732890" w="2499614">
                  <a:moveTo>
                    <a:pt x="0" y="0"/>
                  </a:moveTo>
                  <a:lnTo>
                    <a:pt x="2499614" y="0"/>
                  </a:lnTo>
                  <a:lnTo>
                    <a:pt x="2499614" y="13732890"/>
                  </a:lnTo>
                  <a:lnTo>
                    <a:pt x="2218817" y="13732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6A3">
                <a:alpha val="63922"/>
              </a:srgbClr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5557499" y="5384801"/>
            <a:ext cx="2725738" cy="4902200"/>
            <a:chOff x="0" y="0"/>
            <a:chExt cx="3634318" cy="653626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634359" cy="6536309"/>
            </a:xfrm>
            <a:custGeom>
              <a:avLst/>
              <a:gdLst/>
              <a:ahLst/>
              <a:cxnLst/>
              <a:rect r="r" b="b" t="t" l="l"/>
              <a:pathLst>
                <a:path h="6536309" w="3634359">
                  <a:moveTo>
                    <a:pt x="0" y="6536309"/>
                  </a:moveTo>
                  <a:lnTo>
                    <a:pt x="3634359" y="0"/>
                  </a:lnTo>
                  <a:lnTo>
                    <a:pt x="3634359" y="6536309"/>
                  </a:lnTo>
                  <a:close/>
                </a:path>
              </a:pathLst>
            </a:custGeom>
            <a:solidFill>
              <a:srgbClr val="0B5395">
                <a:alpha val="43529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0" y="6019801"/>
            <a:ext cx="673100" cy="4267200"/>
            <a:chOff x="0" y="0"/>
            <a:chExt cx="897466" cy="56896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97509" cy="5689600"/>
            </a:xfrm>
            <a:custGeom>
              <a:avLst/>
              <a:gdLst/>
              <a:ahLst/>
              <a:cxnLst/>
              <a:rect r="r" b="b" t="t" l="l"/>
              <a:pathLst>
                <a:path h="5689600" w="897509">
                  <a:moveTo>
                    <a:pt x="0" y="5689600"/>
                  </a:moveTo>
                  <a:lnTo>
                    <a:pt x="0" y="0"/>
                  </a:lnTo>
                  <a:lnTo>
                    <a:pt x="897509" y="5689600"/>
                  </a:lnTo>
                  <a:close/>
                </a:path>
              </a:pathLst>
            </a:custGeom>
            <a:solidFill>
              <a:srgbClr val="0F6FC6">
                <a:alpha val="48627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0" y="-11792"/>
            <a:ext cx="1295400" cy="8547101"/>
            <a:chOff x="0" y="0"/>
            <a:chExt cx="1727200" cy="1139613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727200" cy="11396091"/>
            </a:xfrm>
            <a:custGeom>
              <a:avLst/>
              <a:gdLst/>
              <a:ahLst/>
              <a:cxnLst/>
              <a:rect r="r" b="b" t="t" l="l"/>
              <a:pathLst>
                <a:path h="11396091" w="1727200">
                  <a:moveTo>
                    <a:pt x="0" y="16891"/>
                  </a:moveTo>
                  <a:lnTo>
                    <a:pt x="1727200" y="0"/>
                  </a:lnTo>
                  <a:lnTo>
                    <a:pt x="1727200" y="33909"/>
                  </a:lnTo>
                  <a:lnTo>
                    <a:pt x="0" y="11396091"/>
                  </a:lnTo>
                  <a:lnTo>
                    <a:pt x="0" y="16891"/>
                  </a:lnTo>
                  <a:close/>
                </a:path>
              </a:pathLst>
            </a:custGeom>
            <a:solidFill>
              <a:srgbClr val="0F6FC6">
                <a:alpha val="48627"/>
              </a:srgbClr>
            </a:solidFill>
          </p:spPr>
        </p:sp>
      </p:grpSp>
      <p:sp>
        <p:nvSpPr>
          <p:cNvPr name="AutoShape 22" id="22"/>
          <p:cNvSpPr/>
          <p:nvPr/>
        </p:nvSpPr>
        <p:spPr>
          <a:xfrm rot="4791364">
            <a:off x="9738483" y="5143501"/>
            <a:ext cx="10464870" cy="0"/>
          </a:xfrm>
          <a:prstGeom prst="line">
            <a:avLst/>
          </a:prstGeom>
          <a:ln cap="rnd" w="9525">
            <a:solidFill>
              <a:srgbClr val="0F6FC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 rot="8776573">
            <a:off x="10406482" y="7904561"/>
            <a:ext cx="8608175" cy="0"/>
          </a:xfrm>
          <a:prstGeom prst="line">
            <a:avLst/>
          </a:prstGeom>
          <a:ln cap="rnd" w="9525">
            <a:solidFill>
              <a:srgbClr val="0F6FC6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4" id="24"/>
          <p:cNvGrpSpPr/>
          <p:nvPr/>
        </p:nvGrpSpPr>
        <p:grpSpPr>
          <a:xfrm rot="0">
            <a:off x="13772214" y="-12700"/>
            <a:ext cx="4511024" cy="10299701"/>
            <a:chOff x="0" y="0"/>
            <a:chExt cx="6014698" cy="1373293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014720" cy="13732890"/>
            </a:xfrm>
            <a:custGeom>
              <a:avLst/>
              <a:gdLst/>
              <a:ahLst/>
              <a:cxnLst/>
              <a:rect r="r" b="b" t="t" l="l"/>
              <a:pathLst>
                <a:path h="13732890" w="6014720">
                  <a:moveTo>
                    <a:pt x="4091051" y="0"/>
                  </a:moveTo>
                  <a:lnTo>
                    <a:pt x="6014720" y="0"/>
                  </a:lnTo>
                  <a:lnTo>
                    <a:pt x="6014720" y="13732890"/>
                  </a:lnTo>
                  <a:lnTo>
                    <a:pt x="0" y="13732890"/>
                  </a:lnTo>
                  <a:lnTo>
                    <a:pt x="4091051" y="0"/>
                  </a:lnTo>
                  <a:close/>
                </a:path>
              </a:pathLst>
            </a:custGeom>
            <a:solidFill>
              <a:srgbClr val="0F6FC6">
                <a:alpha val="12941"/>
              </a:srgbClr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4405163" y="-12700"/>
            <a:ext cx="3882837" cy="10299701"/>
            <a:chOff x="0" y="0"/>
            <a:chExt cx="5177116" cy="13732935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177155" cy="13732890"/>
            </a:xfrm>
            <a:custGeom>
              <a:avLst/>
              <a:gdLst/>
              <a:ahLst/>
              <a:cxnLst/>
              <a:rect r="r" b="b" t="t" l="l"/>
              <a:pathLst>
                <a:path h="13732890" w="5177155">
                  <a:moveTo>
                    <a:pt x="0" y="0"/>
                  </a:moveTo>
                  <a:lnTo>
                    <a:pt x="5177155" y="0"/>
                  </a:lnTo>
                  <a:lnTo>
                    <a:pt x="5177155" y="13732890"/>
                  </a:lnTo>
                  <a:lnTo>
                    <a:pt x="2418969" y="13732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6FC6">
                <a:alpha val="3922"/>
              </a:srgbClr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3398499" y="4572001"/>
            <a:ext cx="4889501" cy="5715000"/>
            <a:chOff x="0" y="0"/>
            <a:chExt cx="6519334" cy="76200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519291" cy="7620000"/>
            </a:xfrm>
            <a:custGeom>
              <a:avLst/>
              <a:gdLst/>
              <a:ahLst/>
              <a:cxnLst/>
              <a:rect r="r" b="b" t="t" l="l"/>
              <a:pathLst>
                <a:path h="7620000" w="6519291">
                  <a:moveTo>
                    <a:pt x="0" y="7620000"/>
                  </a:moveTo>
                  <a:lnTo>
                    <a:pt x="6519291" y="0"/>
                  </a:lnTo>
                  <a:lnTo>
                    <a:pt x="6519291" y="7620000"/>
                  </a:lnTo>
                  <a:close/>
                </a:path>
              </a:pathLst>
            </a:custGeom>
            <a:solidFill>
              <a:srgbClr val="0B5395">
                <a:alpha val="43529"/>
              </a:srgbClr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4001750" y="-12700"/>
            <a:ext cx="4281489" cy="10299701"/>
            <a:chOff x="0" y="0"/>
            <a:chExt cx="5708652" cy="13732935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5708650" cy="13732890"/>
            </a:xfrm>
            <a:custGeom>
              <a:avLst/>
              <a:gdLst/>
              <a:ahLst/>
              <a:cxnLst/>
              <a:rect r="r" b="b" t="t" l="l"/>
              <a:pathLst>
                <a:path h="13732890" w="5708650">
                  <a:moveTo>
                    <a:pt x="0" y="0"/>
                  </a:moveTo>
                  <a:lnTo>
                    <a:pt x="5708650" y="0"/>
                  </a:lnTo>
                  <a:lnTo>
                    <a:pt x="5708650" y="13732890"/>
                  </a:lnTo>
                  <a:lnTo>
                    <a:pt x="4941443" y="13732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395">
                <a:alpha val="24706"/>
              </a:srgbClr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16348095" y="-12700"/>
            <a:ext cx="1935141" cy="10299701"/>
            <a:chOff x="0" y="0"/>
            <a:chExt cx="2580188" cy="13732935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580259" cy="13732890"/>
            </a:xfrm>
            <a:custGeom>
              <a:avLst/>
              <a:gdLst/>
              <a:ahLst/>
              <a:cxnLst/>
              <a:rect r="r" b="b" t="t" l="l"/>
              <a:pathLst>
                <a:path h="13732890" w="2580259">
                  <a:moveTo>
                    <a:pt x="2039493" y="0"/>
                  </a:moveTo>
                  <a:lnTo>
                    <a:pt x="2580259" y="0"/>
                  </a:lnTo>
                  <a:lnTo>
                    <a:pt x="2580259" y="13732890"/>
                  </a:lnTo>
                  <a:lnTo>
                    <a:pt x="0" y="13732890"/>
                  </a:lnTo>
                  <a:lnTo>
                    <a:pt x="2039493" y="0"/>
                  </a:lnTo>
                  <a:close/>
                </a:path>
              </a:pathLst>
            </a:custGeom>
            <a:solidFill>
              <a:srgbClr val="009DD9">
                <a:alpha val="48627"/>
              </a:srgbClr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16378297" y="0"/>
            <a:ext cx="1874737" cy="10299701"/>
            <a:chOff x="0" y="0"/>
            <a:chExt cx="2499650" cy="13732935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499614" cy="13732890"/>
            </a:xfrm>
            <a:custGeom>
              <a:avLst/>
              <a:gdLst/>
              <a:ahLst/>
              <a:cxnLst/>
              <a:rect r="r" b="b" t="t" l="l"/>
              <a:pathLst>
                <a:path h="13732890" w="2499614">
                  <a:moveTo>
                    <a:pt x="0" y="0"/>
                  </a:moveTo>
                  <a:lnTo>
                    <a:pt x="2499614" y="0"/>
                  </a:lnTo>
                  <a:lnTo>
                    <a:pt x="2499614" y="13732890"/>
                  </a:lnTo>
                  <a:lnTo>
                    <a:pt x="2218817" y="13732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6A3">
                <a:alpha val="63922"/>
              </a:srgbClr>
            </a:solid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15557499" y="5384801"/>
            <a:ext cx="2725738" cy="4902200"/>
            <a:chOff x="0" y="0"/>
            <a:chExt cx="3634318" cy="6536266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3634359" cy="6536309"/>
            </a:xfrm>
            <a:custGeom>
              <a:avLst/>
              <a:gdLst/>
              <a:ahLst/>
              <a:cxnLst/>
              <a:rect r="r" b="b" t="t" l="l"/>
              <a:pathLst>
                <a:path h="6536309" w="3634359">
                  <a:moveTo>
                    <a:pt x="0" y="6536309"/>
                  </a:moveTo>
                  <a:lnTo>
                    <a:pt x="3634359" y="0"/>
                  </a:lnTo>
                  <a:lnTo>
                    <a:pt x="3634359" y="6536309"/>
                  </a:lnTo>
                  <a:close/>
                </a:path>
              </a:pathLst>
            </a:custGeom>
            <a:solidFill>
              <a:srgbClr val="0B5395">
                <a:alpha val="43529"/>
              </a:srgbClr>
            </a:solidFill>
          </p:spPr>
        </p:sp>
      </p:grpSp>
      <p:sp>
        <p:nvSpPr>
          <p:cNvPr name="Freeform 38" id="38"/>
          <p:cNvSpPr/>
          <p:nvPr/>
        </p:nvSpPr>
        <p:spPr>
          <a:xfrm flipH="false" flipV="false" rot="0">
            <a:off x="30" y="-12700"/>
            <a:ext cx="8229570" cy="10287002"/>
          </a:xfrm>
          <a:custGeom>
            <a:avLst/>
            <a:gdLst/>
            <a:ahLst/>
            <a:cxnLst/>
            <a:rect r="r" b="b" t="t" l="l"/>
            <a:pathLst>
              <a:path h="10287002" w="8229570">
                <a:moveTo>
                  <a:pt x="0" y="0"/>
                </a:moveTo>
                <a:lnTo>
                  <a:pt x="8229570" y="0"/>
                </a:lnTo>
                <a:lnTo>
                  <a:pt x="8229570" y="10287002"/>
                </a:lnTo>
                <a:lnTo>
                  <a:pt x="0" y="102870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7028" r="1" b="-3852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0128976" y="394587"/>
            <a:ext cx="2003561" cy="1643371"/>
          </a:xfrm>
          <a:custGeom>
            <a:avLst/>
            <a:gdLst/>
            <a:ahLst/>
            <a:cxnLst/>
            <a:rect r="r" b="b" t="t" l="l"/>
            <a:pathLst>
              <a:path h="1643371" w="2003561">
                <a:moveTo>
                  <a:pt x="0" y="0"/>
                </a:moveTo>
                <a:lnTo>
                  <a:pt x="2003561" y="0"/>
                </a:lnTo>
                <a:lnTo>
                  <a:pt x="2003561" y="1643372"/>
                </a:lnTo>
                <a:lnTo>
                  <a:pt x="0" y="16433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7453740" y="3603911"/>
            <a:ext cx="7667432" cy="32696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440"/>
              </a:lnSpc>
            </a:pPr>
            <a:r>
              <a:rPr lang="en-US" sz="18000">
                <a:solidFill>
                  <a:srgbClr val="0F6FC6"/>
                </a:solidFill>
                <a:latin typeface="Trebuchet MS"/>
                <a:ea typeface="Trebuchet MS"/>
                <a:cs typeface="Trebuchet MS"/>
                <a:sym typeface="Trebuchet MS"/>
              </a:rPr>
              <a:t>AEHPI 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8430481" y="6010276"/>
            <a:ext cx="10414980" cy="472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00206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« Il y a dans chaque graine la promesse d’un géant »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6703040" y="9774827"/>
            <a:ext cx="1172537" cy="296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© V.GAILLARD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8605867" y="6709444"/>
            <a:ext cx="10064208" cy="3362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0B5395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A</a:t>
            </a:r>
            <a:r>
              <a:rPr lang="en-US" sz="2100" b="true">
                <a:solidFill>
                  <a:srgbClr val="10101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ssociation pour l’Epanouissement des Hauts Potentiels Intellectuels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01010"/>
                </a:solidFill>
                <a:latin typeface="Trebuchet MS"/>
                <a:ea typeface="Trebuchet MS"/>
                <a:cs typeface="Trebuchet MS"/>
                <a:sym typeface="Trebuchet MS"/>
              </a:rPr>
              <a:t>Association agréée de l’Education Nationale – Académie de Montpellier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01010"/>
                </a:solidFill>
                <a:latin typeface="Trebuchet MS"/>
                <a:ea typeface="Trebuchet MS"/>
                <a:cs typeface="Trebuchet MS"/>
                <a:sym typeface="Trebuchet MS"/>
              </a:rPr>
              <a:t>Membre OING EUROTALENT, dotée du statut participatif au conseil de l’Europe</a:t>
            </a:r>
          </a:p>
          <a:p>
            <a:pPr algn="l">
              <a:lnSpc>
                <a:spcPts val="2520"/>
              </a:lnSpc>
            </a:pPr>
          </a:p>
          <a:p>
            <a:pPr algn="l">
              <a:lnSpc>
                <a:spcPts val="2520"/>
              </a:lnSpc>
            </a:pPr>
          </a:p>
          <a:p>
            <a:pPr algn="l">
              <a:lnSpc>
                <a:spcPts val="6239"/>
              </a:lnSpc>
            </a:pPr>
            <a:r>
              <a:rPr lang="en-US" sz="5199" b="true">
                <a:solidFill>
                  <a:srgbClr val="F89A2E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EHPICENTR</a:t>
            </a:r>
            <a:r>
              <a:rPr lang="en-US" b="true" sz="5199" i="true">
                <a:solidFill>
                  <a:srgbClr val="F89A2E"/>
                </a:solidFill>
                <a:latin typeface="Trebuchet MS Bold Italics"/>
                <a:ea typeface="Trebuchet MS Bold Italics"/>
                <a:cs typeface="Trebuchet MS Bold Italics"/>
                <a:sym typeface="Trebuchet MS Bold Italics"/>
              </a:rPr>
              <a:t>IA</a:t>
            </a:r>
            <a:r>
              <a:rPr lang="en-US" sz="5199" b="true">
                <a:solidFill>
                  <a:srgbClr val="F89A2E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 </a:t>
            </a:r>
          </a:p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10101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Etablissement scolaire secondaire Privé - A but non lucratif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1010"/>
                </a:solidFill>
                <a:latin typeface="Trebuchet MS"/>
                <a:ea typeface="Trebuchet MS"/>
                <a:cs typeface="Trebuchet MS"/>
                <a:sym typeface="Trebuchet MS"/>
              </a:rPr>
              <a:t>Cycle 3 - Collège et Lycée à Montpellier</a:t>
            </a:r>
          </a:p>
          <a:p>
            <a:pPr algn="l">
              <a:lnSpc>
                <a:spcPts val="2520"/>
              </a:lnSpc>
            </a:pPr>
          </a:p>
        </p:txBody>
      </p:sp>
      <p:sp>
        <p:nvSpPr>
          <p:cNvPr name="Freeform 44" id="44"/>
          <p:cNvSpPr/>
          <p:nvPr/>
        </p:nvSpPr>
        <p:spPr>
          <a:xfrm flipH="false" flipV="false" rot="0">
            <a:off x="8522925" y="1492117"/>
            <a:ext cx="1249657" cy="1204048"/>
          </a:xfrm>
          <a:custGeom>
            <a:avLst/>
            <a:gdLst/>
            <a:ahLst/>
            <a:cxnLst/>
            <a:rect r="r" b="b" t="t" l="l"/>
            <a:pathLst>
              <a:path h="1204048" w="1249657">
                <a:moveTo>
                  <a:pt x="0" y="0"/>
                </a:moveTo>
                <a:lnTo>
                  <a:pt x="1249657" y="0"/>
                </a:lnTo>
                <a:lnTo>
                  <a:pt x="1249657" y="1204048"/>
                </a:lnTo>
                <a:lnTo>
                  <a:pt x="0" y="12040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45" id="45" descr="Résultat de recherche d'images pour &quot;logo ong conseil de l'europe&quot;"/>
          <p:cNvSpPr/>
          <p:nvPr/>
        </p:nvSpPr>
        <p:spPr>
          <a:xfrm flipH="false" flipV="false" rot="0">
            <a:off x="8430481" y="364877"/>
            <a:ext cx="1342101" cy="1007714"/>
          </a:xfrm>
          <a:custGeom>
            <a:avLst/>
            <a:gdLst/>
            <a:ahLst/>
            <a:cxnLst/>
            <a:rect r="r" b="b" t="t" l="l"/>
            <a:pathLst>
              <a:path h="1007714" w="1342101">
                <a:moveTo>
                  <a:pt x="0" y="0"/>
                </a:moveTo>
                <a:lnTo>
                  <a:pt x="1342101" y="0"/>
                </a:lnTo>
                <a:lnTo>
                  <a:pt x="1342101" y="1007714"/>
                </a:lnTo>
                <a:lnTo>
                  <a:pt x="0" y="10077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9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23198"/>
            <a:ext cx="18288000" cy="10410198"/>
          </a:xfrm>
          <a:custGeom>
            <a:avLst/>
            <a:gdLst/>
            <a:ahLst/>
            <a:cxnLst/>
            <a:rect r="r" b="b" t="t" l="l"/>
            <a:pathLst>
              <a:path h="10410198" w="18288000">
                <a:moveTo>
                  <a:pt x="0" y="0"/>
                </a:moveTo>
                <a:lnTo>
                  <a:pt x="18288000" y="0"/>
                </a:lnTo>
                <a:lnTo>
                  <a:pt x="18288000" y="10410198"/>
                </a:lnTo>
                <a:lnTo>
                  <a:pt x="0" y="10410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6351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67972" y="214585"/>
            <a:ext cx="3123805" cy="2436413"/>
          </a:xfrm>
          <a:custGeom>
            <a:avLst/>
            <a:gdLst/>
            <a:ahLst/>
            <a:cxnLst/>
            <a:rect r="r" b="b" t="t" l="l"/>
            <a:pathLst>
              <a:path h="2436413" w="3123805">
                <a:moveTo>
                  <a:pt x="0" y="0"/>
                </a:moveTo>
                <a:lnTo>
                  <a:pt x="3123805" y="0"/>
                </a:lnTo>
                <a:lnTo>
                  <a:pt x="3123805" y="2436413"/>
                </a:lnTo>
                <a:lnTo>
                  <a:pt x="0" y="24364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8427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87751" y="339198"/>
            <a:ext cx="13312498" cy="969197"/>
          </a:xfrm>
          <a:custGeom>
            <a:avLst/>
            <a:gdLst/>
            <a:ahLst/>
            <a:cxnLst/>
            <a:rect r="r" b="b" t="t" l="l"/>
            <a:pathLst>
              <a:path h="969197" w="13312498">
                <a:moveTo>
                  <a:pt x="0" y="0"/>
                </a:moveTo>
                <a:lnTo>
                  <a:pt x="13312498" y="0"/>
                </a:lnTo>
                <a:lnTo>
                  <a:pt x="13312498" y="969197"/>
                </a:lnTo>
                <a:lnTo>
                  <a:pt x="0" y="9691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84294" r="-392" b="-12841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15178" y="1670345"/>
            <a:ext cx="4461813" cy="8260423"/>
            <a:chOff x="0" y="0"/>
            <a:chExt cx="1175128" cy="217558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75128" cy="2175585"/>
            </a:xfrm>
            <a:custGeom>
              <a:avLst/>
              <a:gdLst/>
              <a:ahLst/>
              <a:cxnLst/>
              <a:rect r="r" b="b" t="t" l="l"/>
              <a:pathLst>
                <a:path h="2175585" w="1175128">
                  <a:moveTo>
                    <a:pt x="88493" y="0"/>
                  </a:moveTo>
                  <a:lnTo>
                    <a:pt x="1086635" y="0"/>
                  </a:lnTo>
                  <a:cubicBezTo>
                    <a:pt x="1135508" y="0"/>
                    <a:pt x="1175128" y="39620"/>
                    <a:pt x="1175128" y="88493"/>
                  </a:cubicBezTo>
                  <a:lnTo>
                    <a:pt x="1175128" y="2087092"/>
                  </a:lnTo>
                  <a:cubicBezTo>
                    <a:pt x="1175128" y="2135965"/>
                    <a:pt x="1135508" y="2175585"/>
                    <a:pt x="1086635" y="2175585"/>
                  </a:cubicBezTo>
                  <a:lnTo>
                    <a:pt x="88493" y="2175585"/>
                  </a:lnTo>
                  <a:cubicBezTo>
                    <a:pt x="39620" y="2175585"/>
                    <a:pt x="0" y="2135965"/>
                    <a:pt x="0" y="2087092"/>
                  </a:cubicBezTo>
                  <a:lnTo>
                    <a:pt x="0" y="88493"/>
                  </a:lnTo>
                  <a:cubicBezTo>
                    <a:pt x="0" y="39620"/>
                    <a:pt x="39620" y="0"/>
                    <a:pt x="88493" y="0"/>
                  </a:cubicBezTo>
                  <a:close/>
                </a:path>
              </a:pathLst>
            </a:custGeom>
            <a:solidFill>
              <a:srgbClr val="FBECD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175128" cy="22232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3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7012289" y="1670345"/>
            <a:ext cx="4461813" cy="8260423"/>
            <a:chOff x="0" y="0"/>
            <a:chExt cx="1175128" cy="21755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75128" cy="2175585"/>
            </a:xfrm>
            <a:custGeom>
              <a:avLst/>
              <a:gdLst/>
              <a:ahLst/>
              <a:cxnLst/>
              <a:rect r="r" b="b" t="t" l="l"/>
              <a:pathLst>
                <a:path h="2175585" w="1175128">
                  <a:moveTo>
                    <a:pt x="88493" y="0"/>
                  </a:moveTo>
                  <a:lnTo>
                    <a:pt x="1086635" y="0"/>
                  </a:lnTo>
                  <a:cubicBezTo>
                    <a:pt x="1135508" y="0"/>
                    <a:pt x="1175128" y="39620"/>
                    <a:pt x="1175128" y="88493"/>
                  </a:cubicBezTo>
                  <a:lnTo>
                    <a:pt x="1175128" y="2087092"/>
                  </a:lnTo>
                  <a:cubicBezTo>
                    <a:pt x="1175128" y="2135965"/>
                    <a:pt x="1135508" y="2175585"/>
                    <a:pt x="1086635" y="2175585"/>
                  </a:cubicBezTo>
                  <a:lnTo>
                    <a:pt x="88493" y="2175585"/>
                  </a:lnTo>
                  <a:cubicBezTo>
                    <a:pt x="39620" y="2175585"/>
                    <a:pt x="0" y="2135965"/>
                    <a:pt x="0" y="2087092"/>
                  </a:cubicBezTo>
                  <a:lnTo>
                    <a:pt x="0" y="88493"/>
                  </a:lnTo>
                  <a:cubicBezTo>
                    <a:pt x="0" y="39620"/>
                    <a:pt x="39620" y="0"/>
                    <a:pt x="88493" y="0"/>
                  </a:cubicBezTo>
                  <a:close/>
                </a:path>
              </a:pathLst>
            </a:custGeom>
            <a:solidFill>
              <a:srgbClr val="EAF8F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175128" cy="22232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3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7060836" y="3313921"/>
            <a:ext cx="909169" cy="577322"/>
          </a:xfrm>
          <a:custGeom>
            <a:avLst/>
            <a:gdLst/>
            <a:ahLst/>
            <a:cxnLst/>
            <a:rect r="r" b="b" t="t" l="l"/>
            <a:pathLst>
              <a:path h="577322" w="909169">
                <a:moveTo>
                  <a:pt x="0" y="0"/>
                </a:moveTo>
                <a:lnTo>
                  <a:pt x="909169" y="0"/>
                </a:lnTo>
                <a:lnTo>
                  <a:pt x="909169" y="577322"/>
                </a:lnTo>
                <a:lnTo>
                  <a:pt x="0" y="5773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169790" y="4757905"/>
            <a:ext cx="691262" cy="980514"/>
          </a:xfrm>
          <a:custGeom>
            <a:avLst/>
            <a:gdLst/>
            <a:ahLst/>
            <a:cxnLst/>
            <a:rect r="r" b="b" t="t" l="l"/>
            <a:pathLst>
              <a:path h="980514" w="691262">
                <a:moveTo>
                  <a:pt x="0" y="0"/>
                </a:moveTo>
                <a:lnTo>
                  <a:pt x="691262" y="0"/>
                </a:lnTo>
                <a:lnTo>
                  <a:pt x="691262" y="980513"/>
                </a:lnTo>
                <a:lnTo>
                  <a:pt x="0" y="9805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53137" y="8242250"/>
            <a:ext cx="2399441" cy="1402287"/>
          </a:xfrm>
          <a:custGeom>
            <a:avLst/>
            <a:gdLst/>
            <a:ahLst/>
            <a:cxnLst/>
            <a:rect r="r" b="b" t="t" l="l"/>
            <a:pathLst>
              <a:path h="1402287" w="2399441">
                <a:moveTo>
                  <a:pt x="0" y="0"/>
                </a:moveTo>
                <a:lnTo>
                  <a:pt x="2399442" y="0"/>
                </a:lnTo>
                <a:lnTo>
                  <a:pt x="2399442" y="1402287"/>
                </a:lnTo>
                <a:lnTo>
                  <a:pt x="0" y="14022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180" t="0" r="-218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176707" y="6383096"/>
            <a:ext cx="793299" cy="694136"/>
          </a:xfrm>
          <a:custGeom>
            <a:avLst/>
            <a:gdLst/>
            <a:ahLst/>
            <a:cxnLst/>
            <a:rect r="r" b="b" t="t" l="l"/>
            <a:pathLst>
              <a:path h="694136" w="793299">
                <a:moveTo>
                  <a:pt x="0" y="0"/>
                </a:moveTo>
                <a:lnTo>
                  <a:pt x="793298" y="0"/>
                </a:lnTo>
                <a:lnTo>
                  <a:pt x="793298" y="694136"/>
                </a:lnTo>
                <a:lnTo>
                  <a:pt x="0" y="6941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125415" y="7806489"/>
            <a:ext cx="780012" cy="871522"/>
          </a:xfrm>
          <a:custGeom>
            <a:avLst/>
            <a:gdLst/>
            <a:ahLst/>
            <a:cxnLst/>
            <a:rect r="r" b="b" t="t" l="l"/>
            <a:pathLst>
              <a:path h="871522" w="780012">
                <a:moveTo>
                  <a:pt x="0" y="0"/>
                </a:moveTo>
                <a:lnTo>
                  <a:pt x="780012" y="0"/>
                </a:lnTo>
                <a:lnTo>
                  <a:pt x="780012" y="871522"/>
                </a:lnTo>
                <a:lnTo>
                  <a:pt x="0" y="8715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2417348" y="1670345"/>
            <a:ext cx="4461813" cy="8260423"/>
            <a:chOff x="0" y="0"/>
            <a:chExt cx="1175128" cy="217558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75128" cy="2175585"/>
            </a:xfrm>
            <a:custGeom>
              <a:avLst/>
              <a:gdLst/>
              <a:ahLst/>
              <a:cxnLst/>
              <a:rect r="r" b="b" t="t" l="l"/>
              <a:pathLst>
                <a:path h="2175585" w="1175128">
                  <a:moveTo>
                    <a:pt x="88493" y="0"/>
                  </a:moveTo>
                  <a:lnTo>
                    <a:pt x="1086635" y="0"/>
                  </a:lnTo>
                  <a:cubicBezTo>
                    <a:pt x="1135508" y="0"/>
                    <a:pt x="1175128" y="39620"/>
                    <a:pt x="1175128" y="88493"/>
                  </a:cubicBezTo>
                  <a:lnTo>
                    <a:pt x="1175128" y="2087092"/>
                  </a:lnTo>
                  <a:cubicBezTo>
                    <a:pt x="1175128" y="2135965"/>
                    <a:pt x="1135508" y="2175585"/>
                    <a:pt x="1086635" y="2175585"/>
                  </a:cubicBezTo>
                  <a:lnTo>
                    <a:pt x="88493" y="2175585"/>
                  </a:lnTo>
                  <a:cubicBezTo>
                    <a:pt x="39620" y="2175585"/>
                    <a:pt x="0" y="2135965"/>
                    <a:pt x="0" y="2087092"/>
                  </a:cubicBezTo>
                  <a:lnTo>
                    <a:pt x="0" y="88493"/>
                  </a:lnTo>
                  <a:cubicBezTo>
                    <a:pt x="0" y="39620"/>
                    <a:pt x="39620" y="0"/>
                    <a:pt x="88493" y="0"/>
                  </a:cubicBezTo>
                  <a:close/>
                </a:path>
              </a:pathLst>
            </a:custGeom>
            <a:solidFill>
              <a:srgbClr val="F2EEF7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1175128" cy="22232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39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2647237" y="3266907"/>
            <a:ext cx="780544" cy="725906"/>
          </a:xfrm>
          <a:custGeom>
            <a:avLst/>
            <a:gdLst/>
            <a:ahLst/>
            <a:cxnLst/>
            <a:rect r="r" b="b" t="t" l="l"/>
            <a:pathLst>
              <a:path h="725906" w="780544">
                <a:moveTo>
                  <a:pt x="0" y="0"/>
                </a:moveTo>
                <a:lnTo>
                  <a:pt x="780544" y="0"/>
                </a:lnTo>
                <a:lnTo>
                  <a:pt x="780544" y="725905"/>
                </a:lnTo>
                <a:lnTo>
                  <a:pt x="0" y="72590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647237" y="4933760"/>
            <a:ext cx="782477" cy="571208"/>
          </a:xfrm>
          <a:custGeom>
            <a:avLst/>
            <a:gdLst/>
            <a:ahLst/>
            <a:cxnLst/>
            <a:rect r="r" b="b" t="t" l="l"/>
            <a:pathLst>
              <a:path h="571208" w="782477">
                <a:moveTo>
                  <a:pt x="0" y="0"/>
                </a:moveTo>
                <a:lnTo>
                  <a:pt x="782477" y="0"/>
                </a:lnTo>
                <a:lnTo>
                  <a:pt x="782477" y="571208"/>
                </a:lnTo>
                <a:lnTo>
                  <a:pt x="0" y="57120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647237" y="6191646"/>
            <a:ext cx="788224" cy="756695"/>
          </a:xfrm>
          <a:custGeom>
            <a:avLst/>
            <a:gdLst/>
            <a:ahLst/>
            <a:cxnLst/>
            <a:rect r="r" b="b" t="t" l="l"/>
            <a:pathLst>
              <a:path h="756695" w="788224">
                <a:moveTo>
                  <a:pt x="0" y="0"/>
                </a:moveTo>
                <a:lnTo>
                  <a:pt x="788224" y="0"/>
                </a:lnTo>
                <a:lnTo>
                  <a:pt x="788224" y="756694"/>
                </a:lnTo>
                <a:lnTo>
                  <a:pt x="0" y="75669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2608831" y="8279340"/>
            <a:ext cx="857357" cy="797342"/>
          </a:xfrm>
          <a:custGeom>
            <a:avLst/>
            <a:gdLst/>
            <a:ahLst/>
            <a:cxnLst/>
            <a:rect r="r" b="b" t="t" l="l"/>
            <a:pathLst>
              <a:path h="797342" w="857357">
                <a:moveTo>
                  <a:pt x="0" y="0"/>
                </a:moveTo>
                <a:lnTo>
                  <a:pt x="857357" y="0"/>
                </a:lnTo>
                <a:lnTo>
                  <a:pt x="857357" y="797342"/>
                </a:lnTo>
                <a:lnTo>
                  <a:pt x="0" y="79734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578416" y="1773612"/>
            <a:ext cx="3735338" cy="915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2"/>
              </a:lnSpc>
            </a:pPr>
            <a:r>
              <a:rPr lang="en-US" b="true" sz="2573">
                <a:solidFill>
                  <a:srgbClr val="F89A2E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NOTRE ÉTABLISSEMENT </a:t>
            </a:r>
            <a:r>
              <a:rPr lang="en-US" b="true" sz="2573">
                <a:solidFill>
                  <a:srgbClr val="F89A2E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SCOLAIRE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48427" y="2849328"/>
            <a:ext cx="3195315" cy="612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74"/>
              </a:lnSpc>
            </a:pPr>
            <a:r>
              <a:rPr lang="en-US" b="true" sz="3552">
                <a:solidFill>
                  <a:srgbClr val="004AAD"/>
                </a:solidFill>
                <a:latin typeface="Nunito 1 Bold"/>
                <a:ea typeface="Nunito 1 Bold"/>
                <a:cs typeface="Nunito 1 Bold"/>
                <a:sym typeface="Nunito 1 Bold"/>
              </a:rPr>
              <a:t>EHPICENTRIA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724279" y="3554957"/>
            <a:ext cx="3257158" cy="718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6"/>
              </a:lnSpc>
            </a:pPr>
            <a:r>
              <a:rPr lang="en-US" b="true" sz="2069">
                <a:solidFill>
                  <a:srgbClr val="F89A2E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COLLÈGE &amp; LYCÉE</a:t>
            </a:r>
          </a:p>
          <a:p>
            <a:pPr algn="ctr">
              <a:lnSpc>
                <a:spcPts val="2896"/>
              </a:lnSpc>
              <a:spcBef>
                <a:spcPct val="0"/>
              </a:spcBef>
            </a:pPr>
            <a:r>
              <a:rPr lang="en-US" b="true" sz="2069">
                <a:solidFill>
                  <a:srgbClr val="F89A2E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PRIVÉS HORS CONTRAT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691409" y="4324636"/>
            <a:ext cx="3509351" cy="4462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67030" indent="-183515" lvl="1">
              <a:lnSpc>
                <a:spcPts val="2380"/>
              </a:lnSpc>
              <a:buFont typeface="Arial"/>
              <a:buChar char="•"/>
            </a:pPr>
            <a:r>
              <a:rPr lang="en-US" b="true" sz="17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Petits effectifs ( 5 à 10 élèves)</a:t>
            </a:r>
          </a:p>
          <a:p>
            <a:pPr algn="l">
              <a:lnSpc>
                <a:spcPts val="700"/>
              </a:lnSpc>
            </a:pPr>
          </a:p>
          <a:p>
            <a:pPr algn="l" marL="367030" indent="-183515" lvl="1">
              <a:lnSpc>
                <a:spcPts val="2380"/>
              </a:lnSpc>
              <a:buFont typeface="Arial"/>
              <a:buChar char="•"/>
            </a:pPr>
            <a:r>
              <a:rPr lang="en-US" b="true" sz="17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Elèves HPI et profils singuliers</a:t>
            </a:r>
          </a:p>
          <a:p>
            <a:pPr algn="l">
              <a:lnSpc>
                <a:spcPts val="699"/>
              </a:lnSpc>
            </a:pPr>
          </a:p>
          <a:p>
            <a:pPr algn="l" marL="367030" indent="-183515" lvl="1">
              <a:lnSpc>
                <a:spcPts val="2380"/>
              </a:lnSpc>
              <a:buFont typeface="Arial"/>
              <a:buChar char="•"/>
            </a:pPr>
            <a:r>
              <a:rPr lang="en-US" b="true" sz="17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Pédagodie neuro-adaptative (ENA</a:t>
            </a:r>
          </a:p>
          <a:p>
            <a:pPr algn="l">
              <a:lnSpc>
                <a:spcPts val="699"/>
              </a:lnSpc>
            </a:pPr>
          </a:p>
          <a:p>
            <a:pPr algn="l" marL="367030" indent="-183515" lvl="1">
              <a:lnSpc>
                <a:spcPts val="2380"/>
              </a:lnSpc>
              <a:buFont typeface="Arial"/>
              <a:buChar char="•"/>
            </a:pPr>
            <a:r>
              <a:rPr lang="en-US" b="true" sz="17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Parcours personnalisés</a:t>
            </a:r>
            <a:r>
              <a:rPr lang="en-US" sz="1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(accéléré, adapté...)</a:t>
            </a:r>
          </a:p>
          <a:p>
            <a:pPr algn="l" marL="367030" indent="-183515" lvl="1">
              <a:lnSpc>
                <a:spcPts val="2380"/>
              </a:lnSpc>
              <a:buFont typeface="Arial"/>
              <a:buChar char="•"/>
            </a:pPr>
            <a:r>
              <a:rPr lang="en-US" b="true" sz="17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Enseignements de</a:t>
            </a:r>
            <a:r>
              <a:rPr lang="en-US" sz="1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s</a:t>
            </a:r>
            <a:r>
              <a:rPr lang="en-US" b="true" sz="17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pécialités aux choix</a:t>
            </a:r>
          </a:p>
          <a:p>
            <a:pPr algn="l" marL="367030" indent="-183515" lvl="1">
              <a:lnSpc>
                <a:spcPts val="2380"/>
              </a:lnSpc>
              <a:buFont typeface="Arial"/>
              <a:buChar char="•"/>
            </a:pPr>
            <a:r>
              <a:rPr lang="en-US" b="true" sz="17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Climat bienveillant</a:t>
            </a:r>
          </a:p>
          <a:p>
            <a:pPr algn="l">
              <a:lnSpc>
                <a:spcPts val="2380"/>
              </a:lnSpc>
            </a:pPr>
          </a:p>
          <a:p>
            <a:pPr algn="l">
              <a:lnSpc>
                <a:spcPts val="2380"/>
              </a:lnSpc>
            </a:pPr>
          </a:p>
          <a:p>
            <a:pPr algn="l">
              <a:lnSpc>
                <a:spcPts val="2380"/>
              </a:lnSpc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8132721" y="3276432"/>
            <a:ext cx="3257158" cy="357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96"/>
              </a:lnSpc>
              <a:spcBef>
                <a:spcPct val="0"/>
              </a:spcBef>
            </a:pPr>
            <a:r>
              <a:rPr lang="en-US" b="true" sz="2069">
                <a:solidFill>
                  <a:srgbClr val="138E4E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ENFANTS 4-11 ANS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132721" y="4710280"/>
            <a:ext cx="3257158" cy="357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96"/>
              </a:lnSpc>
              <a:spcBef>
                <a:spcPct val="0"/>
              </a:spcBef>
            </a:pPr>
            <a:r>
              <a:rPr lang="en-US" b="true" sz="2069">
                <a:solidFill>
                  <a:srgbClr val="0076A3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ADOS 11 -18 ANS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132721" y="6262896"/>
            <a:ext cx="3257158" cy="357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96"/>
              </a:lnSpc>
              <a:spcBef>
                <a:spcPct val="0"/>
              </a:spcBef>
            </a:pPr>
            <a:r>
              <a:rPr lang="en-US" b="true" sz="2069">
                <a:solidFill>
                  <a:srgbClr val="744D9F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ADULTES &amp; PARENTS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216943" y="7758864"/>
            <a:ext cx="3257158" cy="357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96"/>
              </a:lnSpc>
              <a:spcBef>
                <a:spcPct val="0"/>
              </a:spcBef>
            </a:pPr>
            <a:r>
              <a:rPr lang="en-US" b="true" sz="2069">
                <a:solidFill>
                  <a:srgbClr val="F89A2E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PROFESSIONNELS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582435" y="1874326"/>
            <a:ext cx="5168981" cy="915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2"/>
              </a:lnSpc>
            </a:pPr>
            <a:r>
              <a:rPr lang="en-US" b="true" sz="2573">
                <a:solidFill>
                  <a:srgbClr val="138E4E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NOS ACTIVITÉS </a:t>
            </a:r>
          </a:p>
          <a:p>
            <a:pPr algn="ctr">
              <a:lnSpc>
                <a:spcPts val="3602"/>
              </a:lnSpc>
            </a:pPr>
            <a:r>
              <a:rPr lang="en-US" b="true" sz="2573">
                <a:solidFill>
                  <a:srgbClr val="138E4E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POUR TOUS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065474" y="3652502"/>
            <a:ext cx="3107174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Ateliers ludiques et éducatifs :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gestion des émotions, entre pairs, 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créativité, çacogite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8132721" y="5095372"/>
            <a:ext cx="2811185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Méthodolgie, stage de révision; 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confiance en soi, médiation   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scolaire, rencontre</a:t>
            </a:r>
          </a:p>
          <a:p>
            <a:pPr algn="l">
              <a:lnSpc>
                <a:spcPts val="2100"/>
              </a:lnSpc>
            </a:pPr>
          </a:p>
        </p:txBody>
      </p:sp>
      <p:sp>
        <p:nvSpPr>
          <p:cNvPr name="TextBox 32" id="32"/>
          <p:cNvSpPr txBox="true"/>
          <p:nvPr/>
        </p:nvSpPr>
        <p:spPr>
          <a:xfrm rot="0">
            <a:off x="8132721" y="6701589"/>
            <a:ext cx="2923104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Café partage, accompagnement, 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formation parents experts, 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médiation; scolaire, rencontre</a:t>
            </a:r>
          </a:p>
          <a:p>
            <a:pPr algn="l">
              <a:lnSpc>
                <a:spcPts val="2100"/>
              </a:lnSpc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8216943" y="8213675"/>
            <a:ext cx="2639616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Formations, cercles d’analyse 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 pratiques, conférences,  </a:t>
            </a:r>
          </a:p>
          <a:p>
            <a:pPr algn="l">
              <a:lnSpc>
                <a:spcPts val="2100"/>
              </a:lnSpc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13561131" y="3219282"/>
            <a:ext cx="3257158" cy="357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96"/>
              </a:lnSpc>
              <a:spcBef>
                <a:spcPct val="0"/>
              </a:spcBef>
            </a:pPr>
            <a:r>
              <a:rPr lang="en-US" b="true" sz="2069">
                <a:solidFill>
                  <a:srgbClr val="C43A48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20 ANS D’ENGAGEMENT 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3561131" y="3652502"/>
            <a:ext cx="3257158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 service des famille, des élèves  hpi et profils singuliers, agréée de l’Education nationale depuis 2012.</a:t>
            </a:r>
          </a:p>
          <a:p>
            <a:pPr algn="l">
              <a:lnSpc>
                <a:spcPts val="2100"/>
              </a:lnSpc>
            </a:pPr>
          </a:p>
        </p:txBody>
      </p:sp>
      <p:sp>
        <p:nvSpPr>
          <p:cNvPr name="TextBox 36" id="36"/>
          <p:cNvSpPr txBox="true"/>
          <p:nvPr/>
        </p:nvSpPr>
        <p:spPr>
          <a:xfrm rot="0">
            <a:off x="12690021" y="1989236"/>
            <a:ext cx="3916467" cy="458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2"/>
              </a:lnSpc>
            </a:pPr>
            <a:r>
              <a:rPr lang="en-US" b="true" sz="2573">
                <a:solidFill>
                  <a:srgbClr val="744D9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POURQUOI NOUS ?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3622002" y="4766927"/>
            <a:ext cx="3257158" cy="357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96"/>
              </a:lnSpc>
              <a:spcBef>
                <a:spcPct val="0"/>
              </a:spcBef>
            </a:pPr>
            <a:r>
              <a:rPr lang="en-US" b="true" sz="2069">
                <a:solidFill>
                  <a:srgbClr val="0F6FC6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APPROCHE GLOBAL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3561131" y="5276682"/>
            <a:ext cx="325715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Scolaire / professionnelle, sociale, émotionnelle et familiale. 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3615040" y="6108198"/>
            <a:ext cx="3257158" cy="357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96"/>
              </a:lnSpc>
              <a:spcBef>
                <a:spcPct val="0"/>
              </a:spcBef>
            </a:pPr>
            <a:r>
              <a:rPr lang="en-US" b="true" sz="2069">
                <a:solidFill>
                  <a:srgbClr val="138E4E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RESULTATS CONCRETS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3622002" y="6541418"/>
            <a:ext cx="3257158" cy="1323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 Forte satisfaction des familles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• Parcours scolaires durablement relancés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• Réussites scolaires, sociales et humaines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3615040" y="8170193"/>
            <a:ext cx="3257158" cy="718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96"/>
              </a:lnSpc>
              <a:spcBef>
                <a:spcPct val="0"/>
              </a:spcBef>
            </a:pPr>
            <a:r>
              <a:rPr lang="en-US" b="true" sz="2069">
                <a:solidFill>
                  <a:srgbClr val="744D9F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INCLUSION &amp; BIENVEILLANCE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3622002" y="8965363"/>
            <a:ext cx="325715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Respect, exigence, confiance et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épanouissement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6635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2474" y="5770854"/>
            <a:ext cx="5319576" cy="3070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29"/>
              </a:lnSpc>
            </a:pPr>
            <a:r>
              <a:rPr lang="en-US" sz="2521" b="true">
                <a:solidFill>
                  <a:srgbClr val="0F6FC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Enseignants </a:t>
            </a:r>
          </a:p>
          <a:p>
            <a:pPr algn="l">
              <a:lnSpc>
                <a:spcPts val="3529"/>
              </a:lnSpc>
            </a:pPr>
            <a:r>
              <a:rPr lang="en-US" sz="2521" b="true">
                <a:solidFill>
                  <a:srgbClr val="0F6FC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 établissement scolaires</a:t>
            </a:r>
          </a:p>
          <a:p>
            <a:pPr algn="l">
              <a:lnSpc>
                <a:spcPts val="3529"/>
              </a:lnSpc>
            </a:pPr>
            <a:r>
              <a:rPr lang="en-US" sz="2521" b="true">
                <a:solidFill>
                  <a:srgbClr val="0F6FC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Recevez </a:t>
            </a:r>
            <a:r>
              <a:rPr lang="en-US" sz="2521" b="true">
                <a:solidFill>
                  <a:srgbClr val="CB6CE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gratuitement*</a:t>
            </a:r>
            <a:r>
              <a:rPr lang="en-US" sz="2521" b="true">
                <a:solidFill>
                  <a:srgbClr val="0F6FC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votre exemplaire pédagogique </a:t>
            </a:r>
          </a:p>
          <a:p>
            <a:pPr algn="l">
              <a:lnSpc>
                <a:spcPts val="3389"/>
              </a:lnSpc>
            </a:pPr>
            <a:r>
              <a:rPr lang="en-US" sz="2421">
                <a:solidFill>
                  <a:srgbClr val="0F6FC6"/>
                </a:solidFill>
                <a:latin typeface="Open Sans"/>
                <a:ea typeface="Open Sans"/>
                <a:cs typeface="Open Sans"/>
                <a:sym typeface="Open Sans"/>
              </a:rPr>
              <a:t>Demande effectuer depuis votre adresse académique à :</a:t>
            </a:r>
          </a:p>
          <a:p>
            <a:pPr algn="l">
              <a:lnSpc>
                <a:spcPts val="3389"/>
              </a:lnSpc>
            </a:pPr>
            <a:r>
              <a:rPr lang="en-US" sz="2421">
                <a:solidFill>
                  <a:srgbClr val="0F6FC6"/>
                </a:solidFill>
                <a:latin typeface="Open Sans"/>
                <a:ea typeface="Open Sans"/>
                <a:cs typeface="Open Sans"/>
                <a:sym typeface="Open Sans"/>
              </a:rPr>
              <a:t>association@aehpi.com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32474" y="9091544"/>
            <a:ext cx="5399762" cy="989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60"/>
              </a:lnSpc>
            </a:pPr>
            <a:r>
              <a:rPr lang="en-US" sz="1900">
                <a:solidFill>
                  <a:srgbClr val="5F92C5"/>
                </a:solidFill>
                <a:latin typeface="Open Sans"/>
                <a:ea typeface="Open Sans"/>
                <a:cs typeface="Open Sans"/>
                <a:sym typeface="Open Sans"/>
              </a:rPr>
              <a:t>*</a:t>
            </a:r>
            <a:r>
              <a:rPr lang="en-US" sz="1900">
                <a:solidFill>
                  <a:srgbClr val="5F92C5"/>
                </a:solidFill>
                <a:latin typeface="Open Sans"/>
                <a:ea typeface="Open Sans"/>
                <a:cs typeface="Open Sans"/>
                <a:sym typeface="Open Sans"/>
              </a:rPr>
              <a:t>Offre réservée aux professionnels de l’Education nationale et aux établissements scolaires, dans la limite des stocks disponibles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447767" y="8611869"/>
            <a:ext cx="5011216" cy="16084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10101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Véronique </a:t>
            </a:r>
          </a:p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10101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GAILLARD </a:t>
            </a:r>
          </a:p>
          <a:p>
            <a:pPr algn="ctr">
              <a:lnSpc>
                <a:spcPts val="2939"/>
              </a:lnSpc>
            </a:pPr>
            <a:r>
              <a:rPr lang="en-US" sz="2099">
                <a:solidFill>
                  <a:srgbClr val="10101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Présidente et Directrice </a:t>
            </a:r>
          </a:p>
          <a:p>
            <a:pPr algn="ctr">
              <a:lnSpc>
                <a:spcPts val="2939"/>
              </a:lnSpc>
            </a:pPr>
            <a:r>
              <a:rPr lang="en-US" sz="2099">
                <a:solidFill>
                  <a:srgbClr val="10101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AEHPI / EHPICENTIRA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862" y="2238376"/>
            <a:ext cx="3612475" cy="2681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Ouvrage </a:t>
            </a:r>
          </a:p>
          <a:p>
            <a:pPr algn="l">
              <a:lnSpc>
                <a:spcPts val="5040"/>
              </a:lnSpc>
            </a:pPr>
            <a:r>
              <a:rPr lang="en-US" sz="36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pédagogique</a:t>
            </a:r>
          </a:p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</a:t>
            </a: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aul, mon ami HPI,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aborde le harcèlement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scolaire à travers le prisme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du haut potentiel intellectuel.</a:t>
            </a:r>
            <a:r>
              <a:rPr lang="en-US" sz="20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C9A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785449" y="5657011"/>
            <a:ext cx="278873" cy="438229"/>
          </a:xfrm>
          <a:custGeom>
            <a:avLst/>
            <a:gdLst/>
            <a:ahLst/>
            <a:cxnLst/>
            <a:rect r="r" b="b" t="t" l="l"/>
            <a:pathLst>
              <a:path h="438229" w="278873">
                <a:moveTo>
                  <a:pt x="0" y="0"/>
                </a:moveTo>
                <a:lnTo>
                  <a:pt x="278873" y="0"/>
                </a:lnTo>
                <a:lnTo>
                  <a:pt x="278873" y="438229"/>
                </a:lnTo>
                <a:lnTo>
                  <a:pt x="0" y="4382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721203" y="520356"/>
            <a:ext cx="11570784" cy="9515000"/>
            <a:chOff x="0" y="0"/>
            <a:chExt cx="15427712" cy="12686666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47625"/>
              <a:ext cx="15427712" cy="16317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9864"/>
                </a:lnSpc>
                <a:spcBef>
                  <a:spcPct val="0"/>
                </a:spcBef>
              </a:pPr>
              <a:r>
                <a:rPr lang="en-US" b="true" sz="7829" u="none">
                  <a:solidFill>
                    <a:srgbClr val="FFFFF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Comment s’inscrire ?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1261272" y="2079842"/>
              <a:ext cx="11772482" cy="106068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92"/>
                </a:lnSpc>
              </a:pPr>
              <a:r>
                <a:rPr lang="en-US" b="true" sz="2811">
                  <a:solidFill>
                    <a:srgbClr val="2F2F40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P</a:t>
              </a:r>
              <a:r>
                <a:rPr lang="en-US" sz="2811" b="true">
                  <a:solidFill>
                    <a:srgbClr val="101010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our participer à un atelier, un stage, une rencontre..., il </a:t>
              </a:r>
              <a:r>
                <a:rPr lang="en-US" sz="2811" b="true">
                  <a:solidFill>
                    <a:srgbClr val="101010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suffit d’envoyer un message en indiquant les informations suivantes :</a:t>
              </a:r>
            </a:p>
            <a:p>
              <a:pPr algn="just">
                <a:lnSpc>
                  <a:spcPts val="3992"/>
                </a:lnSpc>
              </a:pPr>
            </a:p>
            <a:p>
              <a:pPr algn="just">
                <a:lnSpc>
                  <a:spcPts val="4085"/>
                </a:lnSpc>
              </a:pPr>
              <a:r>
                <a:rPr lang="en-US" sz="2876">
                  <a:solidFill>
                    <a:srgbClr val="2F2F40"/>
                  </a:solidFill>
                  <a:latin typeface="Aileron"/>
                  <a:ea typeface="Aileron"/>
                  <a:cs typeface="Aileron"/>
                  <a:sym typeface="Aileron"/>
                </a:rPr>
                <a:t>        </a:t>
              </a:r>
              <a:r>
                <a:rPr lang="en-US" sz="2876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Nom, prénom du participant et âge (enfant/ados)</a:t>
              </a:r>
            </a:p>
            <a:p>
              <a:pPr algn="just">
                <a:lnSpc>
                  <a:spcPts val="4085"/>
                </a:lnSpc>
              </a:pPr>
              <a:r>
                <a:rPr lang="en-US" sz="2876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        </a:t>
              </a:r>
              <a:r>
                <a:rPr lang="en-US" sz="2876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Nom de l’atelier choisi</a:t>
              </a:r>
            </a:p>
            <a:p>
              <a:pPr algn="just">
                <a:lnSpc>
                  <a:spcPts val="4085"/>
                </a:lnSpc>
              </a:pPr>
              <a:r>
                <a:rPr lang="en-US" sz="2876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        </a:t>
              </a:r>
              <a:r>
                <a:rPr lang="en-US" sz="2876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Date souhaitée (s’il y en a plusieurs)</a:t>
              </a:r>
            </a:p>
            <a:p>
              <a:pPr algn="just">
                <a:lnSpc>
                  <a:spcPts val="4085"/>
                </a:lnSpc>
              </a:pPr>
              <a:r>
                <a:rPr lang="en-US" sz="2876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        </a:t>
              </a:r>
              <a:r>
                <a:rPr lang="en-US" sz="2876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Numéro de téléphone pour vous joindre</a:t>
              </a:r>
            </a:p>
            <a:p>
              <a:pPr algn="just">
                <a:lnSpc>
                  <a:spcPts val="3091"/>
                </a:lnSpc>
              </a:pPr>
            </a:p>
            <a:p>
              <a:pPr algn="just">
                <a:lnSpc>
                  <a:spcPts val="4042"/>
                </a:lnSpc>
              </a:pPr>
              <a:r>
                <a:rPr lang="en-US" b="true" sz="2846">
                  <a:solidFill>
                    <a:srgbClr val="2F2F40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Vo</a:t>
              </a:r>
              <a:r>
                <a:rPr lang="en-US" b="true" sz="2846">
                  <a:solidFill>
                    <a:srgbClr val="2F2F40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us pouvez vous inscrire :</a:t>
              </a:r>
            </a:p>
            <a:p>
              <a:pPr algn="just">
                <a:lnSpc>
                  <a:spcPts val="4795"/>
                </a:lnSpc>
              </a:pPr>
              <a:r>
                <a:rPr lang="en-US" sz="3376">
                  <a:solidFill>
                    <a:srgbClr val="FDFCFC"/>
                  </a:solidFill>
                  <a:latin typeface="Aileron"/>
                  <a:ea typeface="Aileron"/>
                  <a:cs typeface="Aileron"/>
                  <a:sym typeface="Aileron"/>
                </a:rPr>
                <a:t>Par email : association@aehpi.com</a:t>
              </a:r>
              <a:r>
                <a:rPr lang="en-US" sz="3376">
                  <a:solidFill>
                    <a:srgbClr val="FDFCFC"/>
                  </a:solidFill>
                  <a:latin typeface="Aileron"/>
                  <a:ea typeface="Aileron"/>
                  <a:cs typeface="Aileron"/>
                  <a:sym typeface="Aileron"/>
                </a:rPr>
                <a:t>         </a:t>
              </a:r>
            </a:p>
            <a:p>
              <a:pPr algn="just">
                <a:lnSpc>
                  <a:spcPts val="4795"/>
                </a:lnSpc>
              </a:pPr>
              <a:r>
                <a:rPr lang="en-US" sz="3376">
                  <a:solidFill>
                    <a:srgbClr val="FDFCFC"/>
                  </a:solidFill>
                  <a:latin typeface="Aileron"/>
                  <a:ea typeface="Aileron"/>
                  <a:cs typeface="Aileron"/>
                  <a:sym typeface="Aileron"/>
                </a:rPr>
                <a:t>Par SMS : 06 33 03 07 01</a:t>
              </a:r>
            </a:p>
            <a:p>
              <a:pPr algn="just">
                <a:lnSpc>
                  <a:spcPts val="3091"/>
                </a:lnSpc>
              </a:pPr>
            </a:p>
            <a:p>
              <a:pPr algn="just">
                <a:lnSpc>
                  <a:spcPts val="4085"/>
                </a:lnSpc>
              </a:pPr>
              <a:r>
                <a:rPr lang="en-US" b="true" sz="2876">
                  <a:solidFill>
                    <a:srgbClr val="2F2F40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Nous vous confirmerons votre inscription dès réception de votre message.</a:t>
              </a:r>
            </a:p>
            <a:p>
              <a:pPr algn="r" marL="0" indent="0" lvl="0">
                <a:lnSpc>
                  <a:spcPts val="3091"/>
                </a:lnSpc>
                <a:spcBef>
                  <a:spcPct val="0"/>
                </a:spcBef>
              </a:pPr>
              <a:r>
                <a:rPr lang="en-US" sz="2176">
                  <a:solidFill>
                    <a:srgbClr val="2F2F40"/>
                  </a:solidFill>
                  <a:latin typeface="Aileron"/>
                  <a:ea typeface="Aileron"/>
                  <a:cs typeface="Aileron"/>
                  <a:sym typeface="Aileron"/>
                </a:rPr>
                <a:t> </a:t>
              </a:r>
            </a:p>
          </p:txBody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-525495" y="-85292"/>
            <a:ext cx="9793093" cy="10457586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2877032" y="3211006"/>
            <a:ext cx="2961849" cy="4696875"/>
          </a:xfrm>
          <a:custGeom>
            <a:avLst/>
            <a:gdLst/>
            <a:ahLst/>
            <a:cxnLst/>
            <a:rect r="r" b="b" t="t" l="l"/>
            <a:pathLst>
              <a:path h="4696875" w="2961849">
                <a:moveTo>
                  <a:pt x="0" y="0"/>
                </a:moveTo>
                <a:lnTo>
                  <a:pt x="2961849" y="0"/>
                </a:lnTo>
                <a:lnTo>
                  <a:pt x="2961849" y="4696875"/>
                </a:lnTo>
                <a:lnTo>
                  <a:pt x="0" y="46968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3639" t="0" r="-77777" b="-28751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8785449" y="4191760"/>
            <a:ext cx="278873" cy="438229"/>
          </a:xfrm>
          <a:custGeom>
            <a:avLst/>
            <a:gdLst/>
            <a:ahLst/>
            <a:cxnLst/>
            <a:rect r="r" b="b" t="t" l="l"/>
            <a:pathLst>
              <a:path h="438229" w="278873">
                <a:moveTo>
                  <a:pt x="0" y="0"/>
                </a:moveTo>
                <a:lnTo>
                  <a:pt x="278873" y="0"/>
                </a:lnTo>
                <a:lnTo>
                  <a:pt x="278873" y="438229"/>
                </a:lnTo>
                <a:lnTo>
                  <a:pt x="0" y="4382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8785449" y="4680165"/>
            <a:ext cx="278873" cy="438229"/>
          </a:xfrm>
          <a:custGeom>
            <a:avLst/>
            <a:gdLst/>
            <a:ahLst/>
            <a:cxnLst/>
            <a:rect r="r" b="b" t="t" l="l"/>
            <a:pathLst>
              <a:path h="438229" w="278873">
                <a:moveTo>
                  <a:pt x="0" y="0"/>
                </a:moveTo>
                <a:lnTo>
                  <a:pt x="278873" y="0"/>
                </a:lnTo>
                <a:lnTo>
                  <a:pt x="278873" y="438229"/>
                </a:lnTo>
                <a:lnTo>
                  <a:pt x="0" y="4382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400000">
            <a:off x="8785449" y="5168588"/>
            <a:ext cx="278873" cy="438229"/>
          </a:xfrm>
          <a:custGeom>
            <a:avLst/>
            <a:gdLst/>
            <a:ahLst/>
            <a:cxnLst/>
            <a:rect r="r" b="b" t="t" l="l"/>
            <a:pathLst>
              <a:path h="438229" w="278873">
                <a:moveTo>
                  <a:pt x="0" y="0"/>
                </a:moveTo>
                <a:lnTo>
                  <a:pt x="278873" y="0"/>
                </a:lnTo>
                <a:lnTo>
                  <a:pt x="278873" y="438229"/>
                </a:lnTo>
                <a:lnTo>
                  <a:pt x="0" y="4382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90" t="0" r="-79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20974" y="6595507"/>
            <a:ext cx="15646051" cy="1144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79"/>
              </a:lnSpc>
            </a:pPr>
            <a:r>
              <a:rPr lang="en-US" sz="6699">
                <a:solidFill>
                  <a:srgbClr val="5F92C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Samedi  14 novembre 2026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213712" y="7525608"/>
            <a:ext cx="1386057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📍20 rue carré du roi - 34 000 Montpellier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447252" y="0"/>
            <a:ext cx="19735252" cy="10287000"/>
          </a:xfrm>
          <a:custGeom>
            <a:avLst/>
            <a:gdLst/>
            <a:ahLst/>
            <a:cxnLst/>
            <a:rect r="r" b="b" t="t" l="l"/>
            <a:pathLst>
              <a:path h="10287000" w="19735252">
                <a:moveTo>
                  <a:pt x="0" y="0"/>
                </a:moveTo>
                <a:lnTo>
                  <a:pt x="19735252" y="0"/>
                </a:lnTo>
                <a:lnTo>
                  <a:pt x="197352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430107" y="2046119"/>
            <a:ext cx="6901577" cy="828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Baby HPI &amp; tout-petits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8277772"/>
            <a:ext cx="8550454" cy="1119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59"/>
              </a:lnSpc>
            </a:pPr>
            <a:r>
              <a:rPr lang="en-US" sz="3828" b="true">
                <a:solidFill>
                  <a:srgbClr val="F9F9F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Entrée libre - Atelier Gratuit*</a:t>
            </a:r>
          </a:p>
          <a:p>
            <a:pPr algn="ctr">
              <a:lnSpc>
                <a:spcPts val="3539"/>
              </a:lnSpc>
            </a:pPr>
            <a:r>
              <a:rPr lang="en-US" sz="2528" b="true">
                <a:solidFill>
                  <a:srgbClr val="F9F9F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</a:t>
            </a:r>
            <a:r>
              <a:rPr lang="en-US" sz="2528" i="true">
                <a:solidFill>
                  <a:srgbClr val="F9F9F9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* 1 séance gratuite, puis réservé aux adhérents</a:t>
            </a:r>
            <a:r>
              <a:rPr lang="en-US" sz="2528" b="true">
                <a:solidFill>
                  <a:srgbClr val="F9F9F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430107" y="3066116"/>
            <a:ext cx="7594282" cy="2077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48"/>
              </a:lnSpc>
            </a:pPr>
            <a:r>
              <a:rPr lang="en-US" sz="2963">
                <a:solidFill>
                  <a:srgbClr val="0F6FC6"/>
                </a:solidFill>
                <a:latin typeface="Open Sans"/>
                <a:ea typeface="Open Sans"/>
                <a:cs typeface="Open Sans"/>
                <a:sym typeface="Open Sans"/>
              </a:rPr>
              <a:t>03 oct. - 07 nov. - 5 déc. 2026</a:t>
            </a:r>
          </a:p>
          <a:p>
            <a:pPr algn="ctr">
              <a:lnSpc>
                <a:spcPts val="4148"/>
              </a:lnSpc>
            </a:pPr>
            <a:r>
              <a:rPr lang="en-US" b="true" sz="2963">
                <a:solidFill>
                  <a:srgbClr val="0F6FC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Chaque 1er samedi du mois de 9h à 12h, </a:t>
            </a:r>
          </a:p>
          <a:p>
            <a:pPr algn="ctr">
              <a:lnSpc>
                <a:spcPts val="4148"/>
              </a:lnSpc>
            </a:pPr>
            <a:r>
              <a:rPr lang="en-US" b="true" sz="2963">
                <a:solidFill>
                  <a:srgbClr val="0F6FC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hors vacances scolaires</a:t>
            </a:r>
          </a:p>
          <a:p>
            <a:pPr algn="ctr">
              <a:lnSpc>
                <a:spcPts val="414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301430" y="4948107"/>
            <a:ext cx="7851637" cy="3927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b="true" sz="24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9h30 - 10h : </a:t>
            </a:r>
            <a:r>
              <a:rPr lang="en-US" sz="2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Acceuil convivial 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b="true" sz="24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10h : </a:t>
            </a:r>
            <a:r>
              <a:rPr lang="en-US" sz="2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rencontre-conférence autour d’un thème lié au développement spécifique des hpi et aux besoins des tout-petits. 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b="true" sz="24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10h-12h : </a:t>
            </a:r>
            <a:r>
              <a:rPr lang="en-US" sz="2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échanges et partage d’expèrience entre parents, en présence des enfants. </a:t>
            </a:r>
          </a:p>
          <a:p>
            <a:pPr algn="l">
              <a:lnSpc>
                <a:spcPts val="3499"/>
              </a:lnSpc>
            </a:pPr>
          </a:p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Coin enfants :</a:t>
            </a:r>
            <a:r>
              <a:rPr lang="en-US" sz="2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sont mis à disposition. Enfants sous la responsabilité des parents.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922746" y="344333"/>
            <a:ext cx="12163015" cy="1463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14"/>
              </a:lnSpc>
            </a:pPr>
            <a:r>
              <a:rPr lang="en-US" sz="8510" b="true">
                <a:solidFill>
                  <a:srgbClr val="0F6FC6"/>
                </a:solidFill>
                <a:latin typeface="Aileron Bold"/>
                <a:ea typeface="Aileron Bold"/>
                <a:cs typeface="Aileron Bold"/>
                <a:sym typeface="Aileron Bold"/>
              </a:rPr>
              <a:t>Petits Pa</a:t>
            </a:r>
            <a:r>
              <a:rPr lang="en-US" b="true" sz="8510" i="true">
                <a:solidFill>
                  <a:srgbClr val="0F6FC6"/>
                </a:solidFill>
                <a:latin typeface="Aileron Bold Italics"/>
                <a:ea typeface="Aileron Bold Italics"/>
                <a:cs typeface="Aileron Bold Italics"/>
                <a:sym typeface="Aileron Bold Italics"/>
              </a:rPr>
              <a:t>s</a:t>
            </a:r>
            <a:r>
              <a:rPr lang="en-US" sz="8510" b="true">
                <a:solidFill>
                  <a:srgbClr val="75BEFF"/>
                </a:solidFill>
                <a:latin typeface="Aileron Bold"/>
                <a:ea typeface="Aileron Bold"/>
                <a:cs typeface="Aileron Bold"/>
                <a:sym typeface="Aileron Bold"/>
              </a:rPr>
              <a:t>potages</a:t>
            </a:r>
            <a:r>
              <a:rPr lang="en-US" sz="8510" b="true">
                <a:solidFill>
                  <a:srgbClr val="0F6FC6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430107" y="8943167"/>
            <a:ext cx="7594282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i="true" b="true">
                <a:solidFill>
                  <a:srgbClr val="0F6FC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Ouverts à tous les parents : </a:t>
            </a:r>
            <a:r>
              <a:rPr lang="en-US" sz="2499" i="true">
                <a:solidFill>
                  <a:srgbClr val="10101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ll n’est pas nécessaire que l’enfant soit déjà identifié HPI.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379014">
            <a:off x="-1254168" y="8078688"/>
            <a:ext cx="4565737" cy="4114800"/>
          </a:xfrm>
          <a:custGeom>
            <a:avLst/>
            <a:gdLst/>
            <a:ahLst/>
            <a:cxnLst/>
            <a:rect r="r" b="b" t="t" l="l"/>
            <a:pathLst>
              <a:path h="4114800" w="4565737">
                <a:moveTo>
                  <a:pt x="0" y="0"/>
                </a:moveTo>
                <a:lnTo>
                  <a:pt x="4565736" y="0"/>
                </a:lnTo>
                <a:lnTo>
                  <a:pt x="45657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965569">
            <a:off x="10234930" y="8581874"/>
            <a:ext cx="5263116" cy="4114800"/>
          </a:xfrm>
          <a:custGeom>
            <a:avLst/>
            <a:gdLst/>
            <a:ahLst/>
            <a:cxnLst/>
            <a:rect r="r" b="b" t="t" l="l"/>
            <a:pathLst>
              <a:path h="4114800" w="5263116">
                <a:moveTo>
                  <a:pt x="0" y="0"/>
                </a:moveTo>
                <a:lnTo>
                  <a:pt x="5263117" y="0"/>
                </a:lnTo>
                <a:lnTo>
                  <a:pt x="526311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8399">
            <a:off x="-3134500" y="-5909820"/>
            <a:ext cx="19287956" cy="14238019"/>
          </a:xfrm>
          <a:custGeom>
            <a:avLst/>
            <a:gdLst/>
            <a:ahLst/>
            <a:cxnLst/>
            <a:rect r="r" b="b" t="t" l="l"/>
            <a:pathLst>
              <a:path h="14238019" w="19287956">
                <a:moveTo>
                  <a:pt x="0" y="0"/>
                </a:moveTo>
                <a:lnTo>
                  <a:pt x="19287956" y="0"/>
                </a:lnTo>
                <a:lnTo>
                  <a:pt x="19287956" y="14238019"/>
                </a:lnTo>
                <a:lnTo>
                  <a:pt x="0" y="142380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281176" y="795795"/>
            <a:ext cx="7978124" cy="7998047"/>
            <a:chOff x="0" y="0"/>
            <a:chExt cx="5594350" cy="56083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491" y="474"/>
              <a:ext cx="5594679" cy="5608083"/>
            </a:xfrm>
            <a:custGeom>
              <a:avLst/>
              <a:gdLst/>
              <a:ahLst/>
              <a:cxnLst/>
              <a:rect r="r" b="b" t="t" l="l"/>
              <a:pathLst>
                <a:path h="5608083" w="5594679">
                  <a:moveTo>
                    <a:pt x="3495819" y="150656"/>
                  </a:moveTo>
                  <a:cubicBezTo>
                    <a:pt x="4688349" y="317026"/>
                    <a:pt x="6184409" y="779306"/>
                    <a:pt x="5355099" y="2868456"/>
                  </a:cubicBezTo>
                  <a:cubicBezTo>
                    <a:pt x="4525789" y="4957606"/>
                    <a:pt x="2808749" y="5328446"/>
                    <a:pt x="1979439" y="5557046"/>
                  </a:cubicBezTo>
                  <a:cubicBezTo>
                    <a:pt x="1150129" y="5785646"/>
                    <a:pt x="176039" y="5242086"/>
                    <a:pt x="520209" y="4011456"/>
                  </a:cubicBezTo>
                  <a:cubicBezTo>
                    <a:pt x="821199" y="2934496"/>
                    <a:pt x="-80501" y="1580676"/>
                    <a:pt x="5859" y="694216"/>
                  </a:cubicBezTo>
                  <a:cubicBezTo>
                    <a:pt x="92219" y="-192244"/>
                    <a:pt x="2064529" y="-50004"/>
                    <a:pt x="3495819" y="150656"/>
                  </a:cubicBezTo>
                  <a:close/>
                </a:path>
              </a:pathLst>
            </a:custGeom>
            <a:blipFill>
              <a:blip r:embed="rId8"/>
              <a:stretch>
                <a:fillRect l="-26862" t="0" r="-679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6861023" y="7849107"/>
            <a:ext cx="1857090" cy="1019078"/>
          </a:xfrm>
          <a:custGeom>
            <a:avLst/>
            <a:gdLst/>
            <a:ahLst/>
            <a:cxnLst/>
            <a:rect r="r" b="b" t="t" l="l"/>
            <a:pathLst>
              <a:path h="1019078" w="1857090">
                <a:moveTo>
                  <a:pt x="0" y="0"/>
                </a:moveTo>
                <a:lnTo>
                  <a:pt x="1857090" y="0"/>
                </a:lnTo>
                <a:lnTo>
                  <a:pt x="1857090" y="1019078"/>
                </a:lnTo>
                <a:lnTo>
                  <a:pt x="0" y="10190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57726" y="6377595"/>
            <a:ext cx="7386274" cy="1517543"/>
          </a:xfrm>
          <a:custGeom>
            <a:avLst/>
            <a:gdLst/>
            <a:ahLst/>
            <a:cxnLst/>
            <a:rect r="r" b="b" t="t" l="l"/>
            <a:pathLst>
              <a:path h="1517543" w="7386274">
                <a:moveTo>
                  <a:pt x="0" y="0"/>
                </a:moveTo>
                <a:lnTo>
                  <a:pt x="7386274" y="0"/>
                </a:lnTo>
                <a:lnTo>
                  <a:pt x="7386274" y="1517543"/>
                </a:lnTo>
                <a:lnTo>
                  <a:pt x="0" y="15175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391274" y="3501484"/>
            <a:ext cx="1041134" cy="1293334"/>
          </a:xfrm>
          <a:custGeom>
            <a:avLst/>
            <a:gdLst/>
            <a:ahLst/>
            <a:cxnLst/>
            <a:rect r="r" b="b" t="t" l="l"/>
            <a:pathLst>
              <a:path h="1293334" w="1041134">
                <a:moveTo>
                  <a:pt x="0" y="0"/>
                </a:moveTo>
                <a:lnTo>
                  <a:pt x="1041134" y="0"/>
                </a:lnTo>
                <a:lnTo>
                  <a:pt x="1041134" y="1293334"/>
                </a:lnTo>
                <a:lnTo>
                  <a:pt x="0" y="129333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271188">
            <a:off x="14566190" y="-2346721"/>
            <a:ext cx="5051652" cy="4114800"/>
          </a:xfrm>
          <a:custGeom>
            <a:avLst/>
            <a:gdLst/>
            <a:ahLst/>
            <a:cxnLst/>
            <a:rect r="r" b="b" t="t" l="l"/>
            <a:pathLst>
              <a:path h="4114800" w="5051652">
                <a:moveTo>
                  <a:pt x="0" y="0"/>
                </a:moveTo>
                <a:lnTo>
                  <a:pt x="5051652" y="0"/>
                </a:lnTo>
                <a:lnTo>
                  <a:pt x="505165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49990" y="4423343"/>
            <a:ext cx="9940397" cy="3537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70"/>
              </a:lnSpc>
            </a:pPr>
            <a:r>
              <a:rPr lang="en-US" sz="9621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Soutien scolaire    </a:t>
            </a:r>
          </a:p>
          <a:p>
            <a:pPr algn="ctr" marL="0" indent="0" lvl="0">
              <a:lnSpc>
                <a:spcPts val="13470"/>
              </a:lnSpc>
              <a:spcBef>
                <a:spcPct val="0"/>
              </a:spcBef>
            </a:pPr>
            <a:r>
              <a:rPr lang="en-US" sz="9621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&amp; Méthodologie 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73830" y="837943"/>
            <a:ext cx="10058578" cy="2867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000"/>
              </a:lnSpc>
              <a:spcBef>
                <a:spcPct val="0"/>
              </a:spcBef>
            </a:pPr>
            <a:r>
              <a:rPr lang="en-US" sz="15000">
                <a:solidFill>
                  <a:srgbClr val="004AAD"/>
                </a:solidFill>
                <a:latin typeface="Impact"/>
                <a:ea typeface="Impact"/>
                <a:cs typeface="Impact"/>
                <a:sym typeface="Impact"/>
              </a:rPr>
              <a:t>Médiascol’HPI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36107" y="679473"/>
            <a:ext cx="13263581" cy="529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3"/>
              </a:lnSpc>
            </a:pPr>
            <a:r>
              <a:rPr lang="en-US" b="true" sz="3799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Tous les samedis de 14h à 17h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72198" y="3095828"/>
            <a:ext cx="8571802" cy="609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67"/>
              </a:lnSpc>
            </a:pPr>
            <a:r>
              <a:rPr lang="en-US" sz="3949">
                <a:solidFill>
                  <a:srgbClr val="004AAD"/>
                </a:solidFill>
                <a:latin typeface="Impact"/>
                <a:ea typeface="Impact"/>
                <a:cs typeface="Impact"/>
                <a:sym typeface="Impact"/>
              </a:rPr>
              <a:t>Collège 4ème/3ème Lycée 2nd, 1ère et Term.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38800" y="9210675"/>
            <a:ext cx="10051586" cy="793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2"/>
              </a:lnSpc>
            </a:pPr>
            <a:r>
              <a:rPr lang="en-US" sz="2294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</a:t>
            </a:r>
            <a:r>
              <a:rPr lang="en-US" b="true" sz="2294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ours et soutien encadrés par une équipe pluridisciplinaire </a:t>
            </a:r>
          </a:p>
          <a:p>
            <a:pPr algn="l">
              <a:lnSpc>
                <a:spcPts val="3212"/>
              </a:lnSpc>
            </a:pPr>
            <a:r>
              <a:rPr lang="en-US" b="true" sz="2294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 3 professeurs à dominante scientifiques, littéraire et langue.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70610" y="3160696"/>
            <a:ext cx="615391" cy="615391"/>
          </a:xfrm>
          <a:custGeom>
            <a:avLst/>
            <a:gdLst/>
            <a:ahLst/>
            <a:cxnLst/>
            <a:rect r="r" b="b" t="t" l="l"/>
            <a:pathLst>
              <a:path h="615391" w="615391">
                <a:moveTo>
                  <a:pt x="0" y="0"/>
                </a:moveTo>
                <a:lnTo>
                  <a:pt x="615390" y="0"/>
                </a:lnTo>
                <a:lnTo>
                  <a:pt x="615390" y="615391"/>
                </a:lnTo>
                <a:lnTo>
                  <a:pt x="0" y="615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7635829" cy="11889864"/>
            <a:chOff x="0" y="0"/>
            <a:chExt cx="10181106" cy="15853152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4"/>
            <a:srcRect l="28964" t="0" r="28964" b="0"/>
            <a:stretch>
              <a:fillRect/>
            </a:stretch>
          </p:blipFill>
          <p:spPr>
            <a:xfrm flipH="false" flipV="false">
              <a:off x="0" y="0"/>
              <a:ext cx="10181106" cy="15853152"/>
            </a:xfrm>
            <a:prstGeom prst="rect">
              <a:avLst/>
            </a:prstGeom>
          </p:spPr>
        </p:pic>
      </p:grpSp>
      <p:sp>
        <p:nvSpPr>
          <p:cNvPr name="Freeform 5" id="5"/>
          <p:cNvSpPr/>
          <p:nvPr/>
        </p:nvSpPr>
        <p:spPr>
          <a:xfrm flipH="false" flipV="false" rot="-1207836">
            <a:off x="5601197" y="-3118426"/>
            <a:ext cx="6138825" cy="17485376"/>
          </a:xfrm>
          <a:custGeom>
            <a:avLst/>
            <a:gdLst/>
            <a:ahLst/>
            <a:cxnLst/>
            <a:rect r="r" b="b" t="t" l="l"/>
            <a:pathLst>
              <a:path h="17485376" w="6138825">
                <a:moveTo>
                  <a:pt x="0" y="0"/>
                </a:moveTo>
                <a:lnTo>
                  <a:pt x="6138825" y="0"/>
                </a:lnTo>
                <a:lnTo>
                  <a:pt x="6138825" y="17485376"/>
                </a:lnTo>
                <a:lnTo>
                  <a:pt x="0" y="174853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3128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144000" y="7114568"/>
            <a:ext cx="4570167" cy="684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19"/>
              </a:lnSpc>
            </a:pPr>
            <a:r>
              <a:rPr lang="en-US" b="true" sz="3799">
                <a:solidFill>
                  <a:srgbClr val="BC1823"/>
                </a:solidFill>
                <a:latin typeface="Poppins Bold"/>
                <a:ea typeface="Poppins Bold"/>
                <a:cs typeface="Poppins Bold"/>
                <a:sym typeface="Poppins Bold"/>
              </a:rPr>
              <a:t>01 décembre  </a:t>
            </a:r>
            <a:r>
              <a:rPr lang="en-US" b="true" sz="3799">
                <a:solidFill>
                  <a:srgbClr val="BC1823"/>
                </a:solidFill>
                <a:latin typeface="Poppins Bold"/>
                <a:ea typeface="Poppins Bold"/>
                <a:cs typeface="Poppins Bold"/>
                <a:sym typeface="Poppins Bold"/>
              </a:rPr>
              <a:t>2026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227630" y="343195"/>
            <a:ext cx="9824418" cy="2767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0527"/>
              </a:lnSpc>
            </a:pPr>
            <a:r>
              <a:rPr lang="en-US" b="true" sz="9154" spc="-274">
                <a:solidFill>
                  <a:srgbClr val="A2000B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CERCLE DES PROFESSIONNELS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976964" y="4332912"/>
            <a:ext cx="6971757" cy="457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83"/>
              </a:lnSpc>
            </a:pPr>
            <a:r>
              <a:rPr lang="en-US" b="true" sz="2942" spc="88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Prochaines rencontres: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976964" y="3232097"/>
            <a:ext cx="9096787" cy="482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28"/>
              </a:lnSpc>
            </a:pPr>
            <a:r>
              <a:rPr lang="en-US" b="true" sz="3154" spc="-9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CROISER LES REGARDS, RELIER LES PRATIQUES 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843347" y="9739995"/>
            <a:ext cx="9251327" cy="424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7"/>
              </a:lnSpc>
            </a:pPr>
            <a:r>
              <a:rPr lang="en-US" sz="240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RDV bimestriel, les mardis de 20h à 21h45 - Montpellier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144000" y="5662362"/>
            <a:ext cx="8300912" cy="1372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Adapter sa posture face à l’enfant HPI</a:t>
            </a:r>
          </a:p>
          <a:p>
            <a:pPr algn="l"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Comment répondre à ses besoins sans surchager l’élève... et les professionnels 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124507" y="7731184"/>
            <a:ext cx="8485709" cy="915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Quand le QI ne dit pas tout</a:t>
            </a:r>
          </a:p>
          <a:p>
            <a:pPr algn="l"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Comment comprendre un profil trés hérérogène  ?</a:t>
            </a:r>
            <a:r>
              <a:rPr lang="en-US" b="true" sz="25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144000" y="4939731"/>
            <a:ext cx="3951625" cy="684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19"/>
              </a:lnSpc>
            </a:pPr>
            <a:r>
              <a:rPr lang="en-US" b="true" sz="3799">
                <a:solidFill>
                  <a:srgbClr val="BC1823"/>
                </a:solidFill>
                <a:latin typeface="Poppins Bold"/>
                <a:ea typeface="Poppins Bold"/>
                <a:cs typeface="Poppins Bold"/>
                <a:sym typeface="Poppins Bold"/>
              </a:rPr>
              <a:t>13 octobre  </a:t>
            </a:r>
            <a:r>
              <a:rPr lang="en-US" b="true" sz="3799">
                <a:solidFill>
                  <a:srgbClr val="BC1823"/>
                </a:solidFill>
                <a:latin typeface="Poppins Bold"/>
                <a:ea typeface="Poppins Bold"/>
                <a:cs typeface="Poppins Bold"/>
                <a:sym typeface="Poppins Bold"/>
              </a:rPr>
              <a:t>2026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99330" y="653757"/>
            <a:ext cx="4889489" cy="13266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60"/>
              </a:lnSpc>
            </a:pPr>
          </a:p>
          <a:p>
            <a:pPr algn="just">
              <a:lnSpc>
                <a:spcPts val="4600"/>
              </a:lnSpc>
            </a:pPr>
            <a:r>
              <a:rPr lang="en-US" sz="3286">
                <a:solidFill>
                  <a:srgbClr val="FDFCFC"/>
                </a:solidFill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lang="en-US" sz="3286">
                <a:solidFill>
                  <a:srgbClr val="FDFCFC"/>
                </a:solidFill>
                <a:latin typeface="Poppins"/>
                <a:ea typeface="Poppins"/>
                <a:cs typeface="Poppins"/>
                <a:sym typeface="Poppins"/>
              </a:rPr>
              <a:t>sychologues, enseignants, coachs</a:t>
            </a:r>
          </a:p>
          <a:p>
            <a:pPr algn="just">
              <a:lnSpc>
                <a:spcPts val="4590"/>
              </a:lnSpc>
            </a:pPr>
            <a:r>
              <a:rPr lang="en-US" sz="3278">
                <a:solidFill>
                  <a:srgbClr val="FDFCFC"/>
                </a:solidFill>
                <a:latin typeface="Poppins"/>
                <a:ea typeface="Poppins"/>
                <a:cs typeface="Poppins"/>
                <a:sym typeface="Poppins"/>
              </a:rPr>
              <a:t>médecins, thérapeutes,</a:t>
            </a:r>
          </a:p>
          <a:p>
            <a:pPr algn="just">
              <a:lnSpc>
                <a:spcPts val="4590"/>
              </a:lnSpc>
            </a:pPr>
            <a:r>
              <a:rPr lang="en-US" sz="3278">
                <a:solidFill>
                  <a:srgbClr val="FDFCFC"/>
                </a:solidFill>
                <a:latin typeface="Poppins"/>
                <a:ea typeface="Poppins"/>
                <a:cs typeface="Poppins"/>
                <a:sym typeface="Poppins"/>
              </a:rPr>
              <a:t>éducateurs, institutions </a:t>
            </a:r>
          </a:p>
          <a:p>
            <a:pPr algn="just">
              <a:lnSpc>
                <a:spcPts val="4590"/>
              </a:lnSpc>
            </a:pPr>
            <a:r>
              <a:rPr lang="en-US" sz="3278">
                <a:solidFill>
                  <a:srgbClr val="FDFCFC"/>
                </a:solidFill>
                <a:latin typeface="Poppins"/>
                <a:ea typeface="Poppins"/>
                <a:cs typeface="Poppins"/>
                <a:sym typeface="Poppins"/>
              </a:rPr>
              <a:t>et associations...</a:t>
            </a:r>
          </a:p>
          <a:p>
            <a:pPr algn="just">
              <a:lnSpc>
                <a:spcPts val="3750"/>
              </a:lnSpc>
            </a:pPr>
          </a:p>
          <a:p>
            <a:pPr algn="just">
              <a:lnSpc>
                <a:spcPts val="3750"/>
              </a:lnSpc>
            </a:pPr>
          </a:p>
          <a:p>
            <a:pPr algn="l">
              <a:lnSpc>
                <a:spcPts val="3750"/>
              </a:lnSpc>
            </a:pPr>
            <a:r>
              <a:rPr lang="en-US" sz="2678">
                <a:solidFill>
                  <a:srgbClr val="FDFCFC"/>
                </a:solidFill>
                <a:latin typeface="Poppins"/>
                <a:ea typeface="Poppins"/>
                <a:cs typeface="Poppins"/>
                <a:sym typeface="Poppins"/>
              </a:rPr>
              <a:t>Chaque membre du Cercle peut, s’il le souhaite, soumettre et animer un sujet en lien avec sa pratique et ainsi tour à tour questionner, écouter, transmettre et ainsi contribuer à la réflexion collective autout du sujet des hpi.</a:t>
            </a:r>
          </a:p>
          <a:p>
            <a:pPr algn="l">
              <a:lnSpc>
                <a:spcPts val="3750"/>
              </a:lnSpc>
            </a:pPr>
          </a:p>
          <a:p>
            <a:pPr algn="l">
              <a:lnSpc>
                <a:spcPts val="3750"/>
              </a:lnSpc>
            </a:pPr>
          </a:p>
          <a:p>
            <a:pPr algn="l">
              <a:lnSpc>
                <a:spcPts val="3750"/>
              </a:lnSpc>
            </a:pPr>
          </a:p>
          <a:p>
            <a:pPr algn="l">
              <a:lnSpc>
                <a:spcPts val="3750"/>
              </a:lnSpc>
            </a:pPr>
          </a:p>
          <a:p>
            <a:pPr algn="l">
              <a:lnSpc>
                <a:spcPts val="3750"/>
              </a:lnSpc>
            </a:pPr>
          </a:p>
          <a:p>
            <a:pPr algn="l">
              <a:lnSpc>
                <a:spcPts val="3750"/>
              </a:lnSpc>
            </a:pPr>
            <a:r>
              <a:rPr lang="en-US" sz="2678">
                <a:solidFill>
                  <a:srgbClr val="FDFCFC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>
              <a:lnSpc>
                <a:spcPts val="3750"/>
              </a:lnSpc>
            </a:pPr>
          </a:p>
          <a:p>
            <a:pPr algn="l">
              <a:lnSpc>
                <a:spcPts val="3750"/>
              </a:lnSpc>
            </a:pPr>
            <a:r>
              <a:rPr lang="en-US" sz="2678">
                <a:solidFill>
                  <a:srgbClr val="FDFCFC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ctr">
              <a:lnSpc>
                <a:spcPts val="2739"/>
              </a:lnSpc>
              <a:spcBef>
                <a:spcPct val="0"/>
              </a:spcBef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1660994" y="9210675"/>
            <a:ext cx="4106347" cy="47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5"/>
              </a:lnSpc>
            </a:pPr>
            <a:r>
              <a:rPr lang="en-US" b="true" sz="2832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Participation : </a:t>
            </a:r>
            <a:r>
              <a:rPr lang="en-US" sz="283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Gratuit</a:t>
            </a:r>
            <a:r>
              <a:rPr lang="en-US" b="true" sz="2832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3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€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92469"/>
          </a:xfrm>
          <a:custGeom>
            <a:avLst/>
            <a:gdLst/>
            <a:ahLst/>
            <a:cxnLst/>
            <a:rect r="r" b="b" t="t" l="l"/>
            <a:pathLst>
              <a:path h="10292469" w="18288000">
                <a:moveTo>
                  <a:pt x="0" y="0"/>
                </a:moveTo>
                <a:lnTo>
                  <a:pt x="18288000" y="0"/>
                </a:lnTo>
                <a:lnTo>
                  <a:pt x="18288000" y="10292469"/>
                </a:lnTo>
                <a:lnTo>
                  <a:pt x="0" y="102924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770395" y="5976304"/>
            <a:ext cx="2292364" cy="2580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38"/>
              </a:lnSpc>
            </a:pPr>
          </a:p>
          <a:p>
            <a:pPr algn="ctr">
              <a:lnSpc>
                <a:spcPts val="4375"/>
              </a:lnSpc>
            </a:pPr>
            <a:r>
              <a:rPr lang="en-US" sz="3125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Boussol’ IA</a:t>
            </a:r>
          </a:p>
          <a:p>
            <a:pPr algn="ctr">
              <a:lnSpc>
                <a:spcPts val="3036"/>
              </a:lnSpc>
            </a:pPr>
            <a:r>
              <a:rPr lang="en-US" sz="2168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</a:t>
            </a:r>
            <a:r>
              <a:rPr lang="en-US" sz="2168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 exploration </a:t>
            </a:r>
          </a:p>
          <a:p>
            <a:pPr algn="ctr">
              <a:lnSpc>
                <a:spcPts val="3036"/>
              </a:lnSpc>
            </a:pPr>
            <a:r>
              <a:rPr lang="en-US" sz="2168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personnalisée </a:t>
            </a:r>
          </a:p>
          <a:p>
            <a:pPr algn="ctr">
              <a:lnSpc>
                <a:spcPts val="3036"/>
              </a:lnSpc>
            </a:pPr>
            <a:r>
              <a:rPr lang="en-US" sz="2168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 possibles.</a:t>
            </a:r>
          </a:p>
          <a:p>
            <a:pPr algn="ctr">
              <a:lnSpc>
                <a:spcPts val="3538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4352144" y="242250"/>
            <a:ext cx="12907156" cy="1841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006"/>
              </a:lnSpc>
            </a:pPr>
            <a:r>
              <a:rPr lang="en-US" sz="1071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STAGE   M.E.M.O©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236056" y="1802273"/>
            <a:ext cx="10094080" cy="5064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12"/>
              </a:lnSpc>
              <a:spcBef>
                <a:spcPct val="0"/>
              </a:spcBef>
            </a:pPr>
            <a:r>
              <a:rPr lang="en-US" b="true" sz="300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Métacognition, Emulation, Motivation, Orientation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236056" y="3301343"/>
            <a:ext cx="10669667" cy="3111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71"/>
              </a:lnSpc>
            </a:pPr>
            <a:r>
              <a:rPr lang="en-US" sz="3122" b="true">
                <a:solidFill>
                  <a:srgbClr val="0076A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________________</a:t>
            </a:r>
          </a:p>
          <a:p>
            <a:pPr algn="ctr">
              <a:lnSpc>
                <a:spcPts val="5351"/>
              </a:lnSpc>
              <a:spcBef>
                <a:spcPct val="0"/>
              </a:spcBef>
            </a:pPr>
            <a:r>
              <a:rPr lang="en-US" b="true" sz="3822">
                <a:solidFill>
                  <a:srgbClr val="0076A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Jeudi 29 octobre 2026 : 1ère, terminale</a:t>
            </a:r>
          </a:p>
          <a:p>
            <a:pPr algn="ctr">
              <a:lnSpc>
                <a:spcPts val="5351"/>
              </a:lnSpc>
              <a:spcBef>
                <a:spcPct val="0"/>
              </a:spcBef>
            </a:pPr>
            <a:r>
              <a:rPr lang="en-US" b="true" sz="3822">
                <a:solidFill>
                  <a:srgbClr val="0076A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</a:t>
            </a:r>
          </a:p>
          <a:p>
            <a:pPr algn="ctr">
              <a:lnSpc>
                <a:spcPts val="5351"/>
              </a:lnSpc>
              <a:spcBef>
                <a:spcPct val="0"/>
              </a:spcBef>
            </a:pPr>
            <a:r>
              <a:rPr lang="en-US" b="true" sz="3822">
                <a:solidFill>
                  <a:srgbClr val="0076A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vendredi 30 octobre 2026  : 4ème/3ème/2nd </a:t>
            </a:r>
          </a:p>
          <a:p>
            <a:pPr algn="ctr">
              <a:lnSpc>
                <a:spcPts val="4371"/>
              </a:lnSpc>
              <a:spcBef>
                <a:spcPct val="0"/>
              </a:spcBef>
            </a:pPr>
            <a:r>
              <a:rPr lang="en-US" b="true" sz="3122">
                <a:solidFill>
                  <a:srgbClr val="0076A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093094" y="2408720"/>
            <a:ext cx="10955591" cy="1017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23"/>
              </a:lnSpc>
              <a:spcBef>
                <a:spcPct val="0"/>
              </a:spcBef>
            </a:pPr>
            <a:r>
              <a:rPr lang="en-US" b="true" sz="5945">
                <a:solidFill>
                  <a:srgbClr val="74D0C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Vacances scolaires d’octobre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862174" y="-419800"/>
            <a:ext cx="1084342" cy="1084342"/>
          </a:xfrm>
          <a:custGeom>
            <a:avLst/>
            <a:gdLst/>
            <a:ahLst/>
            <a:cxnLst/>
            <a:rect r="r" b="b" t="t" l="l"/>
            <a:pathLst>
              <a:path h="1084342" w="1084342">
                <a:moveTo>
                  <a:pt x="0" y="0"/>
                </a:moveTo>
                <a:lnTo>
                  <a:pt x="1084342" y="0"/>
                </a:lnTo>
                <a:lnTo>
                  <a:pt x="1084342" y="1084343"/>
                </a:lnTo>
                <a:lnTo>
                  <a:pt x="0" y="10843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63566">
            <a:off x="3981358" y="-28214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99265" y="742189"/>
            <a:ext cx="5944723" cy="5944699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32473" t="0" r="-17525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735510" y="6577169"/>
            <a:ext cx="615211" cy="615211"/>
          </a:xfrm>
          <a:custGeom>
            <a:avLst/>
            <a:gdLst/>
            <a:ahLst/>
            <a:cxnLst/>
            <a:rect r="r" b="b" t="t" l="l"/>
            <a:pathLst>
              <a:path h="615211" w="615211">
                <a:moveTo>
                  <a:pt x="0" y="0"/>
                </a:moveTo>
                <a:lnTo>
                  <a:pt x="615212" y="0"/>
                </a:lnTo>
                <a:lnTo>
                  <a:pt x="615212" y="615211"/>
                </a:lnTo>
                <a:lnTo>
                  <a:pt x="0" y="6152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764401" y="2356779"/>
            <a:ext cx="428400" cy="428400"/>
          </a:xfrm>
          <a:custGeom>
            <a:avLst/>
            <a:gdLst/>
            <a:ahLst/>
            <a:cxnLst/>
            <a:rect r="r" b="b" t="t" l="l"/>
            <a:pathLst>
              <a:path h="428400" w="428400">
                <a:moveTo>
                  <a:pt x="0" y="0"/>
                </a:moveTo>
                <a:lnTo>
                  <a:pt x="428401" y="0"/>
                </a:lnTo>
                <a:lnTo>
                  <a:pt x="428401" y="428401"/>
                </a:lnTo>
                <a:lnTo>
                  <a:pt x="0" y="4284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56012" y="6619305"/>
            <a:ext cx="710554" cy="710554"/>
          </a:xfrm>
          <a:custGeom>
            <a:avLst/>
            <a:gdLst/>
            <a:ahLst/>
            <a:cxnLst/>
            <a:rect r="r" b="b" t="t" l="l"/>
            <a:pathLst>
              <a:path h="710554" w="710554">
                <a:moveTo>
                  <a:pt x="0" y="0"/>
                </a:moveTo>
                <a:lnTo>
                  <a:pt x="710554" y="0"/>
                </a:lnTo>
                <a:lnTo>
                  <a:pt x="710554" y="710554"/>
                </a:lnTo>
                <a:lnTo>
                  <a:pt x="0" y="7105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7475427" y="6573488"/>
            <a:ext cx="1512743" cy="1512743"/>
          </a:xfrm>
          <a:custGeom>
            <a:avLst/>
            <a:gdLst/>
            <a:ahLst/>
            <a:cxnLst/>
            <a:rect r="r" b="b" t="t" l="l"/>
            <a:pathLst>
              <a:path h="1512743" w="1512743">
                <a:moveTo>
                  <a:pt x="0" y="0"/>
                </a:moveTo>
                <a:lnTo>
                  <a:pt x="1512742" y="0"/>
                </a:lnTo>
                <a:lnTo>
                  <a:pt x="1512742" y="1512742"/>
                </a:lnTo>
                <a:lnTo>
                  <a:pt x="0" y="151274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473622">
            <a:off x="1593191" y="4928634"/>
            <a:ext cx="3633363" cy="3165567"/>
          </a:xfrm>
          <a:custGeom>
            <a:avLst/>
            <a:gdLst/>
            <a:ahLst/>
            <a:cxnLst/>
            <a:rect r="r" b="b" t="t" l="l"/>
            <a:pathLst>
              <a:path h="3165567" w="3633363">
                <a:moveTo>
                  <a:pt x="0" y="0"/>
                </a:moveTo>
                <a:lnTo>
                  <a:pt x="3633363" y="0"/>
                </a:lnTo>
                <a:lnTo>
                  <a:pt x="3633363" y="3165567"/>
                </a:lnTo>
                <a:lnTo>
                  <a:pt x="0" y="316556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978602" y="-715859"/>
            <a:ext cx="2191227" cy="2415180"/>
          </a:xfrm>
          <a:custGeom>
            <a:avLst/>
            <a:gdLst/>
            <a:ahLst/>
            <a:cxnLst/>
            <a:rect r="r" b="b" t="t" l="l"/>
            <a:pathLst>
              <a:path h="2415180" w="2191227">
                <a:moveTo>
                  <a:pt x="0" y="0"/>
                </a:moveTo>
                <a:lnTo>
                  <a:pt x="2191226" y="0"/>
                </a:lnTo>
                <a:lnTo>
                  <a:pt x="2191226" y="2415179"/>
                </a:lnTo>
                <a:lnTo>
                  <a:pt x="0" y="241517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818607" y="7651936"/>
            <a:ext cx="3043567" cy="3117610"/>
          </a:xfrm>
          <a:custGeom>
            <a:avLst/>
            <a:gdLst/>
            <a:ahLst/>
            <a:cxnLst/>
            <a:rect r="r" b="b" t="t" l="l"/>
            <a:pathLst>
              <a:path h="3117610" w="3043567">
                <a:moveTo>
                  <a:pt x="0" y="0"/>
                </a:moveTo>
                <a:lnTo>
                  <a:pt x="3043567" y="0"/>
                </a:lnTo>
                <a:lnTo>
                  <a:pt x="3043567" y="3117610"/>
                </a:lnTo>
                <a:lnTo>
                  <a:pt x="0" y="311761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732129">
            <a:off x="9587582" y="-334165"/>
            <a:ext cx="3208784" cy="3418145"/>
          </a:xfrm>
          <a:custGeom>
            <a:avLst/>
            <a:gdLst/>
            <a:ahLst/>
            <a:cxnLst/>
            <a:rect r="r" b="b" t="t" l="l"/>
            <a:pathLst>
              <a:path h="3418145" w="3208784">
                <a:moveTo>
                  <a:pt x="0" y="0"/>
                </a:moveTo>
                <a:lnTo>
                  <a:pt x="3208784" y="0"/>
                </a:lnTo>
                <a:lnTo>
                  <a:pt x="3208784" y="3418145"/>
                </a:lnTo>
                <a:lnTo>
                  <a:pt x="0" y="341814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170130" y="491730"/>
            <a:ext cx="3061667" cy="3222808"/>
          </a:xfrm>
          <a:custGeom>
            <a:avLst/>
            <a:gdLst/>
            <a:ahLst/>
            <a:cxnLst/>
            <a:rect r="r" b="b" t="t" l="l"/>
            <a:pathLst>
              <a:path h="3222808" w="3061667">
                <a:moveTo>
                  <a:pt x="0" y="0"/>
                </a:moveTo>
                <a:lnTo>
                  <a:pt x="3061668" y="0"/>
                </a:lnTo>
                <a:lnTo>
                  <a:pt x="3061668" y="3222808"/>
                </a:lnTo>
                <a:lnTo>
                  <a:pt x="0" y="322280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6399018" y="6181954"/>
            <a:ext cx="2152817" cy="1009867"/>
          </a:xfrm>
          <a:custGeom>
            <a:avLst/>
            <a:gdLst/>
            <a:ahLst/>
            <a:cxnLst/>
            <a:rect r="r" b="b" t="t" l="l"/>
            <a:pathLst>
              <a:path h="1009867" w="2152817">
                <a:moveTo>
                  <a:pt x="0" y="0"/>
                </a:moveTo>
                <a:lnTo>
                  <a:pt x="2152817" y="0"/>
                </a:lnTo>
                <a:lnTo>
                  <a:pt x="2152817" y="1009867"/>
                </a:lnTo>
                <a:lnTo>
                  <a:pt x="0" y="1009867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6340390" y="4392508"/>
            <a:ext cx="11199815" cy="19284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60"/>
              </a:lnSpc>
            </a:pPr>
            <a:r>
              <a:rPr lang="en-US" sz="4900" spc="-122" b="true">
                <a:solidFill>
                  <a:srgbClr val="009DBF"/>
                </a:solidFill>
                <a:latin typeface="Nunito 2 Bold"/>
                <a:ea typeface="Nunito 2 Bold"/>
                <a:cs typeface="Nunito 2 Bold"/>
                <a:sym typeface="Nunito 2 Bold"/>
              </a:rPr>
              <a:t>Programme annueld’accompagnement.</a:t>
            </a:r>
          </a:p>
          <a:p>
            <a:pPr algn="ctr">
              <a:lnSpc>
                <a:spcPts val="4200"/>
              </a:lnSpc>
            </a:pPr>
            <a:r>
              <a:rPr lang="en-US" b="true" sz="3000" spc="-75">
                <a:solidFill>
                  <a:srgbClr val="009DBF"/>
                </a:solidFill>
                <a:latin typeface="Nunito 2 Bold"/>
                <a:ea typeface="Nunito 2 Bold"/>
                <a:cs typeface="Nunito 2 Bold"/>
                <a:sym typeface="Nunito 2 Bold"/>
              </a:rPr>
              <a:t>5 sessions pour découvrir un nouvel univers </a:t>
            </a:r>
          </a:p>
          <a:p>
            <a:pPr algn="ctr">
              <a:lnSpc>
                <a:spcPts val="4200"/>
              </a:lnSpc>
            </a:pPr>
            <a:r>
              <a:rPr lang="en-US" b="true" sz="3000" spc="-75">
                <a:solidFill>
                  <a:srgbClr val="009DBF"/>
                </a:solidFill>
                <a:latin typeface="Nunito 2 Bold"/>
                <a:ea typeface="Nunito 2 Bold"/>
                <a:cs typeface="Nunito 2 Bold"/>
                <a:sym typeface="Nunito 2 Bold"/>
              </a:rPr>
              <a:t>HPI, Culturel, Audivisuel /Scénique, Scientique, Art créatif .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285498" y="2980411"/>
            <a:ext cx="6680613" cy="154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599"/>
              </a:lnSpc>
            </a:pPr>
            <a:r>
              <a:rPr lang="en-US" sz="9000" spc="-225" b="true">
                <a:solidFill>
                  <a:srgbClr val="4B00A4"/>
                </a:solidFill>
                <a:latin typeface="Nunito 2 Bold"/>
                <a:ea typeface="Nunito 2 Bold"/>
                <a:cs typeface="Nunito 2 Bold"/>
                <a:sym typeface="Nunito 2 Bold"/>
              </a:rPr>
              <a:t>HPI,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424095" y="2925658"/>
            <a:ext cx="6680613" cy="154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599"/>
              </a:lnSpc>
            </a:pPr>
            <a:r>
              <a:rPr lang="en-US" sz="9000" spc="-225" b="true">
                <a:solidFill>
                  <a:srgbClr val="FF00A8"/>
                </a:solidFill>
                <a:latin typeface="Nunito 2 Bold"/>
                <a:ea typeface="Nunito 2 Bold"/>
                <a:cs typeface="Nunito 2 Bold"/>
                <a:sym typeface="Nunito 2 Bold"/>
              </a:rPr>
              <a:t>çaCogite !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140601" y="8268124"/>
            <a:ext cx="9961502" cy="1810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6"/>
              </a:lnSpc>
            </a:pPr>
            <a:r>
              <a:rPr lang="en-US" sz="2600" spc="-65">
                <a:solidFill>
                  <a:srgbClr val="000000"/>
                </a:solidFill>
                <a:latin typeface="Nunito 1"/>
                <a:ea typeface="Nunito 1"/>
                <a:cs typeface="Nunito 1"/>
                <a:sym typeface="Nunito 1"/>
              </a:rPr>
              <a:t>Chaque semaine, 3 heures d’activités et d’accompagnement : </a:t>
            </a:r>
          </a:p>
          <a:p>
            <a:pPr algn="l" marL="561342" indent="-280671" lvl="1">
              <a:lnSpc>
                <a:spcPts val="2886"/>
              </a:lnSpc>
              <a:buFont typeface="Arial"/>
              <a:buChar char="•"/>
            </a:pPr>
            <a:r>
              <a:rPr lang="en-US" sz="2600" spc="-65">
                <a:solidFill>
                  <a:srgbClr val="000000"/>
                </a:solidFill>
                <a:latin typeface="Nunito 1"/>
                <a:ea typeface="Nunito 1"/>
                <a:cs typeface="Nunito 1"/>
                <a:sym typeface="Nunito 1"/>
              </a:rPr>
              <a:t>Atelier thématique</a:t>
            </a:r>
          </a:p>
          <a:p>
            <a:pPr algn="l" marL="561342" indent="-280671" lvl="1">
              <a:lnSpc>
                <a:spcPts val="2886"/>
              </a:lnSpc>
              <a:buFont typeface="Arial"/>
              <a:buChar char="•"/>
            </a:pPr>
            <a:r>
              <a:rPr lang="en-US" sz="2600" spc="-65">
                <a:solidFill>
                  <a:srgbClr val="000000"/>
                </a:solidFill>
                <a:latin typeface="Nunito 1"/>
                <a:ea typeface="Nunito 1"/>
                <a:cs typeface="Nunito 1"/>
                <a:sym typeface="Nunito 1"/>
              </a:rPr>
              <a:t>Groupe de parole entre pairs</a:t>
            </a:r>
          </a:p>
          <a:p>
            <a:pPr algn="l" marL="561342" indent="-280671" lvl="1">
              <a:lnSpc>
                <a:spcPts val="2886"/>
              </a:lnSpc>
              <a:buFont typeface="Arial"/>
              <a:buChar char="•"/>
            </a:pPr>
            <a:r>
              <a:rPr lang="en-US" sz="2600" spc="-65">
                <a:solidFill>
                  <a:srgbClr val="000000"/>
                </a:solidFill>
                <a:latin typeface="Nunito 1"/>
                <a:ea typeface="Nunito 1"/>
                <a:cs typeface="Nunito 1"/>
                <a:sym typeface="Nunito 1"/>
              </a:rPr>
              <a:t>Entraide et temps libre - Jeux de société</a:t>
            </a:r>
          </a:p>
          <a:p>
            <a:pPr algn="l" marL="561342" indent="-280671" lvl="1">
              <a:lnSpc>
                <a:spcPts val="2886"/>
              </a:lnSpc>
              <a:buFont typeface="Arial"/>
              <a:buChar char="•"/>
            </a:pPr>
            <a:r>
              <a:rPr lang="en-US" b="true" sz="2600" spc="-65">
                <a:solidFill>
                  <a:srgbClr val="000000"/>
                </a:solidFill>
                <a:latin typeface="Nunito 1 Bold"/>
                <a:ea typeface="Nunito 1 Bold"/>
                <a:cs typeface="Nunito 1 Bold"/>
                <a:sym typeface="Nunito 1 Bold"/>
              </a:rPr>
              <a:t>Café des parents proposé simutanément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634115" y="9043482"/>
            <a:ext cx="4438323" cy="363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86"/>
              </a:lnSpc>
            </a:pPr>
            <a:r>
              <a:rPr lang="en-US" sz="2600" spc="-65">
                <a:solidFill>
                  <a:srgbClr val="FFFFFF"/>
                </a:solidFill>
                <a:latin typeface="Nunito 1"/>
                <a:ea typeface="Nunito 1"/>
                <a:cs typeface="Nunito 1"/>
                <a:sym typeface="Nunito 1"/>
              </a:rPr>
              <a:t>Session 08 nov. au   à juin2026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99265" y="8816002"/>
            <a:ext cx="4948641" cy="1263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0"/>
              </a:lnSpc>
            </a:pPr>
            <a:r>
              <a:rPr lang="en-US" sz="3000" spc="-75" b="true">
                <a:solidFill>
                  <a:srgbClr val="FF00A8"/>
                </a:solidFill>
                <a:latin typeface="Nunito 1 Bold"/>
                <a:ea typeface="Nunito 1 Bold"/>
                <a:cs typeface="Nunito 1 Bold"/>
                <a:sym typeface="Nunito 1 Bold"/>
              </a:rPr>
              <a:t>Pour enfants :</a:t>
            </a:r>
          </a:p>
          <a:p>
            <a:pPr algn="l">
              <a:lnSpc>
                <a:spcPts val="3330"/>
              </a:lnSpc>
            </a:pPr>
            <a:r>
              <a:rPr lang="en-US" sz="3000" spc="-75" b="true">
                <a:solidFill>
                  <a:srgbClr val="4B00A4"/>
                </a:solidFill>
                <a:latin typeface="Nunito 1 Bold"/>
                <a:ea typeface="Nunito 1 Bold"/>
                <a:cs typeface="Nunito 1 Bold"/>
                <a:sym typeface="Nunito 1 Bold"/>
              </a:rPr>
              <a:t>4/7 ans et 8/12 ans</a:t>
            </a:r>
          </a:p>
          <a:p>
            <a:pPr algn="l">
              <a:lnSpc>
                <a:spcPts val="3330"/>
              </a:lnSpc>
            </a:pPr>
            <a:r>
              <a:rPr lang="en-US" sz="3000" spc="-75" b="true">
                <a:solidFill>
                  <a:srgbClr val="009DBF"/>
                </a:solidFill>
                <a:latin typeface="Nunito 1 Bold"/>
                <a:ea typeface="Nunito 1 Bold"/>
                <a:cs typeface="Nunito 1 Bold"/>
                <a:sym typeface="Nunito 1 Bold"/>
              </a:rPr>
              <a:t>Samedis matins de 9h à 12h</a:t>
            </a:r>
            <a:r>
              <a:rPr lang="en-US" sz="3000" spc="-75" b="true">
                <a:solidFill>
                  <a:srgbClr val="000000"/>
                </a:solidFill>
                <a:latin typeface="Nunito 1 Bold"/>
                <a:ea typeface="Nunito 1 Bold"/>
                <a:cs typeface="Nunito 1 Bold"/>
                <a:sym typeface="Nunito 1 Bold"/>
              </a:rPr>
              <a:t>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285498" y="6711516"/>
            <a:ext cx="7690195" cy="1042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83"/>
              </a:lnSpc>
            </a:pPr>
            <a:r>
              <a:rPr lang="en-US" sz="4399" spc="-109" b="true">
                <a:solidFill>
                  <a:srgbClr val="F89A2E"/>
                </a:solidFill>
                <a:latin typeface="Nunito 1 Bold"/>
                <a:ea typeface="Nunito 1 Bold"/>
                <a:cs typeface="Nunito 1 Bold"/>
                <a:sym typeface="Nunito 1 Bold"/>
              </a:rPr>
              <a:t>1ère SESSION : “QI SUIS-JE ?”</a:t>
            </a:r>
          </a:p>
          <a:p>
            <a:pPr algn="l">
              <a:lnSpc>
                <a:spcPts val="3330"/>
              </a:lnSpc>
            </a:pPr>
            <a:r>
              <a:rPr lang="en-US" sz="3000" spc="-75" b="true">
                <a:solidFill>
                  <a:srgbClr val="000000"/>
                </a:solidFill>
                <a:latin typeface="Nunito 1 Bold"/>
                <a:ea typeface="Nunito 1 Bold"/>
                <a:cs typeface="Nunito 1 Bold"/>
                <a:sym typeface="Nunito 1 Bold"/>
              </a:rPr>
              <a:t>du 19 septembre au 10 octobre 2026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379014">
            <a:off x="-1254168" y="8078688"/>
            <a:ext cx="4565737" cy="4114800"/>
          </a:xfrm>
          <a:custGeom>
            <a:avLst/>
            <a:gdLst/>
            <a:ahLst/>
            <a:cxnLst/>
            <a:rect r="r" b="b" t="t" l="l"/>
            <a:pathLst>
              <a:path h="4114800" w="4565737">
                <a:moveTo>
                  <a:pt x="0" y="0"/>
                </a:moveTo>
                <a:lnTo>
                  <a:pt x="4565736" y="0"/>
                </a:lnTo>
                <a:lnTo>
                  <a:pt x="45657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965569">
            <a:off x="10234930" y="8581874"/>
            <a:ext cx="5263116" cy="4114800"/>
          </a:xfrm>
          <a:custGeom>
            <a:avLst/>
            <a:gdLst/>
            <a:ahLst/>
            <a:cxnLst/>
            <a:rect r="r" b="b" t="t" l="l"/>
            <a:pathLst>
              <a:path h="4114800" w="5263116">
                <a:moveTo>
                  <a:pt x="0" y="0"/>
                </a:moveTo>
                <a:lnTo>
                  <a:pt x="5263117" y="0"/>
                </a:lnTo>
                <a:lnTo>
                  <a:pt x="526311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018399">
            <a:off x="-4830319" y="-3926585"/>
            <a:ext cx="19287956" cy="14238019"/>
          </a:xfrm>
          <a:custGeom>
            <a:avLst/>
            <a:gdLst/>
            <a:ahLst/>
            <a:cxnLst/>
            <a:rect r="r" b="b" t="t" l="l"/>
            <a:pathLst>
              <a:path h="14238019" w="19287956">
                <a:moveTo>
                  <a:pt x="0" y="0"/>
                </a:moveTo>
                <a:lnTo>
                  <a:pt x="19287957" y="0"/>
                </a:lnTo>
                <a:lnTo>
                  <a:pt x="19287957" y="14238019"/>
                </a:lnTo>
                <a:lnTo>
                  <a:pt x="0" y="142380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023878" y="1440696"/>
            <a:ext cx="7405430" cy="7423922"/>
            <a:chOff x="0" y="0"/>
            <a:chExt cx="5594350" cy="56083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491" y="474"/>
              <a:ext cx="5594679" cy="5608083"/>
            </a:xfrm>
            <a:custGeom>
              <a:avLst/>
              <a:gdLst/>
              <a:ahLst/>
              <a:cxnLst/>
              <a:rect r="r" b="b" t="t" l="l"/>
              <a:pathLst>
                <a:path h="5608083" w="5594679">
                  <a:moveTo>
                    <a:pt x="3495819" y="150656"/>
                  </a:moveTo>
                  <a:cubicBezTo>
                    <a:pt x="4688349" y="317026"/>
                    <a:pt x="6184409" y="779306"/>
                    <a:pt x="5355099" y="2868456"/>
                  </a:cubicBezTo>
                  <a:cubicBezTo>
                    <a:pt x="4525789" y="4957606"/>
                    <a:pt x="2808749" y="5328446"/>
                    <a:pt x="1979439" y="5557046"/>
                  </a:cubicBezTo>
                  <a:cubicBezTo>
                    <a:pt x="1150129" y="5785646"/>
                    <a:pt x="176039" y="5242086"/>
                    <a:pt x="520209" y="4011456"/>
                  </a:cubicBezTo>
                  <a:cubicBezTo>
                    <a:pt x="821199" y="2934496"/>
                    <a:pt x="-80501" y="1580676"/>
                    <a:pt x="5859" y="694216"/>
                  </a:cubicBezTo>
                  <a:cubicBezTo>
                    <a:pt x="92219" y="-192244"/>
                    <a:pt x="2064529" y="-50004"/>
                    <a:pt x="3495819" y="150656"/>
                  </a:cubicBezTo>
                  <a:close/>
                </a:path>
              </a:pathLst>
            </a:custGeom>
            <a:blipFill>
              <a:blip r:embed="rId8"/>
              <a:stretch>
                <a:fillRect l="-25226" t="0" r="-25226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6861023" y="7849107"/>
            <a:ext cx="1857090" cy="1019078"/>
          </a:xfrm>
          <a:custGeom>
            <a:avLst/>
            <a:gdLst/>
            <a:ahLst/>
            <a:cxnLst/>
            <a:rect r="r" b="b" t="t" l="l"/>
            <a:pathLst>
              <a:path h="1019078" w="1857090">
                <a:moveTo>
                  <a:pt x="0" y="0"/>
                </a:moveTo>
                <a:lnTo>
                  <a:pt x="1857090" y="0"/>
                </a:lnTo>
                <a:lnTo>
                  <a:pt x="1857090" y="1019078"/>
                </a:lnTo>
                <a:lnTo>
                  <a:pt x="0" y="10190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47734" y="6197019"/>
            <a:ext cx="8292460" cy="1703724"/>
          </a:xfrm>
          <a:custGeom>
            <a:avLst/>
            <a:gdLst/>
            <a:ahLst/>
            <a:cxnLst/>
            <a:rect r="r" b="b" t="t" l="l"/>
            <a:pathLst>
              <a:path h="1703724" w="8292460">
                <a:moveTo>
                  <a:pt x="0" y="0"/>
                </a:moveTo>
                <a:lnTo>
                  <a:pt x="8292460" y="0"/>
                </a:lnTo>
                <a:lnTo>
                  <a:pt x="8292460" y="1703724"/>
                </a:lnTo>
                <a:lnTo>
                  <a:pt x="0" y="170372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102866" y="1899091"/>
            <a:ext cx="1041134" cy="1293334"/>
          </a:xfrm>
          <a:custGeom>
            <a:avLst/>
            <a:gdLst/>
            <a:ahLst/>
            <a:cxnLst/>
            <a:rect r="r" b="b" t="t" l="l"/>
            <a:pathLst>
              <a:path h="1293334" w="1041134">
                <a:moveTo>
                  <a:pt x="0" y="0"/>
                </a:moveTo>
                <a:lnTo>
                  <a:pt x="1041134" y="0"/>
                </a:lnTo>
                <a:lnTo>
                  <a:pt x="1041134" y="1293333"/>
                </a:lnTo>
                <a:lnTo>
                  <a:pt x="0" y="129333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65114">
            <a:off x="9037543" y="8358646"/>
            <a:ext cx="502651" cy="870391"/>
          </a:xfrm>
          <a:custGeom>
            <a:avLst/>
            <a:gdLst/>
            <a:ahLst/>
            <a:cxnLst/>
            <a:rect r="r" b="b" t="t" l="l"/>
            <a:pathLst>
              <a:path h="870391" w="502651">
                <a:moveTo>
                  <a:pt x="0" y="0"/>
                </a:moveTo>
                <a:lnTo>
                  <a:pt x="502651" y="0"/>
                </a:lnTo>
                <a:lnTo>
                  <a:pt x="502651" y="870391"/>
                </a:lnTo>
                <a:lnTo>
                  <a:pt x="0" y="87039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271188">
            <a:off x="14566190" y="-2346721"/>
            <a:ext cx="5051652" cy="4114800"/>
          </a:xfrm>
          <a:custGeom>
            <a:avLst/>
            <a:gdLst/>
            <a:ahLst/>
            <a:cxnLst/>
            <a:rect r="r" b="b" t="t" l="l"/>
            <a:pathLst>
              <a:path h="4114800" w="5051652">
                <a:moveTo>
                  <a:pt x="0" y="0"/>
                </a:moveTo>
                <a:lnTo>
                  <a:pt x="5051652" y="0"/>
                </a:lnTo>
                <a:lnTo>
                  <a:pt x="505165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197593" y="1506905"/>
            <a:ext cx="5028973" cy="2799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519"/>
              </a:lnSpc>
              <a:spcBef>
                <a:spcPct val="0"/>
              </a:spcBef>
            </a:pPr>
            <a:r>
              <a:rPr lang="en-US" sz="14656">
                <a:solidFill>
                  <a:srgbClr val="009DBF"/>
                </a:solidFill>
                <a:latin typeface="Impact"/>
                <a:ea typeface="Impact"/>
                <a:cs typeface="Impact"/>
                <a:sym typeface="Impact"/>
              </a:rPr>
              <a:t>ATELIER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82180" y="3472448"/>
            <a:ext cx="9372243" cy="2798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580"/>
              </a:lnSpc>
              <a:spcBef>
                <a:spcPct val="0"/>
              </a:spcBef>
            </a:pPr>
            <a:r>
              <a:rPr lang="en-US" sz="14700">
                <a:solidFill>
                  <a:srgbClr val="004AAD"/>
                </a:solidFill>
                <a:latin typeface="Impact"/>
                <a:ea typeface="Impact"/>
                <a:cs typeface="Impact"/>
                <a:sym typeface="Impact"/>
              </a:rPr>
              <a:t>EMOTIONS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611079" y="7240300"/>
            <a:ext cx="5732462" cy="1018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5"/>
              </a:lnSpc>
            </a:pPr>
            <a:r>
              <a:rPr lang="en-US" sz="3578">
                <a:solidFill>
                  <a:srgbClr val="2F2F40"/>
                </a:solidFill>
                <a:latin typeface="Impact"/>
                <a:ea typeface="Impact"/>
                <a:cs typeface="Impact"/>
                <a:sym typeface="Impact"/>
              </a:rPr>
              <a:t>4/6 ANS - 7/9 ANS -10/12 ANS</a:t>
            </a:r>
          </a:p>
          <a:p>
            <a:pPr algn="l" marL="0" indent="0" lvl="0">
              <a:lnSpc>
                <a:spcPts val="3685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2769952" y="6385993"/>
            <a:ext cx="4996698" cy="863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766"/>
              </a:lnSpc>
            </a:pPr>
            <a:r>
              <a:rPr lang="en-US" sz="5598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POUR ENFANTS HPI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947059" y="8833630"/>
            <a:ext cx="1277833" cy="849340"/>
            <a:chOff x="0" y="0"/>
            <a:chExt cx="1703777" cy="1132453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851914" y="0"/>
              <a:ext cx="851863" cy="851863"/>
              <a:chOff x="0" y="0"/>
              <a:chExt cx="6350000" cy="63500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4044FD"/>
              </a:solidFill>
            </p:spPr>
          </p:sp>
        </p:grpSp>
        <p:sp>
          <p:nvSpPr>
            <p:cNvPr name="Freeform 6" id="6"/>
            <p:cNvSpPr/>
            <p:nvPr/>
          </p:nvSpPr>
          <p:spPr>
            <a:xfrm flipH="false" flipV="false" rot="-10800000">
              <a:off x="0" y="233158"/>
              <a:ext cx="1394257" cy="899296"/>
            </a:xfrm>
            <a:custGeom>
              <a:avLst/>
              <a:gdLst/>
              <a:ahLst/>
              <a:cxnLst/>
              <a:rect r="r" b="b" t="t" l="l"/>
              <a:pathLst>
                <a:path h="899296" w="1394257">
                  <a:moveTo>
                    <a:pt x="0" y="0"/>
                  </a:moveTo>
                  <a:lnTo>
                    <a:pt x="1394257" y="0"/>
                  </a:lnTo>
                  <a:lnTo>
                    <a:pt x="1394257" y="899295"/>
                  </a:lnTo>
                  <a:lnTo>
                    <a:pt x="0" y="8992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AutoShape 7" id="7"/>
          <p:cNvSpPr/>
          <p:nvPr/>
        </p:nvSpPr>
        <p:spPr>
          <a:xfrm rot="-16211">
            <a:off x="-216267" y="2562808"/>
            <a:ext cx="5938841" cy="2332014"/>
          </a:xfrm>
          <a:prstGeom prst="rect">
            <a:avLst/>
          </a:prstGeom>
          <a:solidFill>
            <a:srgbClr val="4044FD"/>
          </a:solidFill>
        </p:spPr>
      </p:sp>
      <p:grpSp>
        <p:nvGrpSpPr>
          <p:cNvPr name="Group 8" id="8"/>
          <p:cNvGrpSpPr/>
          <p:nvPr/>
        </p:nvGrpSpPr>
        <p:grpSpPr>
          <a:xfrm rot="0">
            <a:off x="-575576" y="3515443"/>
            <a:ext cx="6304832" cy="5742857"/>
            <a:chOff x="0" y="0"/>
            <a:chExt cx="6971388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36000">
              <a:off x="-26440" y="-29070"/>
              <a:ext cx="7024267" cy="6408140"/>
            </a:xfrm>
            <a:custGeom>
              <a:avLst/>
              <a:gdLst/>
              <a:ahLst/>
              <a:cxnLst/>
              <a:rect r="r" b="b" t="t" l="l"/>
              <a:pathLst>
                <a:path h="6408140" w="7024267">
                  <a:moveTo>
                    <a:pt x="6333784" y="6349695"/>
                  </a:moveTo>
                  <a:lnTo>
                    <a:pt x="756980" y="6408097"/>
                  </a:lnTo>
                  <a:cubicBezTo>
                    <a:pt x="372180" y="6412127"/>
                    <a:pt x="56900" y="6130933"/>
                    <a:pt x="53229" y="5780432"/>
                  </a:cubicBezTo>
                  <a:lnTo>
                    <a:pt x="33" y="700711"/>
                  </a:lnTo>
                  <a:cubicBezTo>
                    <a:pt x="-3638" y="350210"/>
                    <a:pt x="305684" y="62475"/>
                    <a:pt x="690484" y="58445"/>
                  </a:cubicBezTo>
                  <a:lnTo>
                    <a:pt x="6267288" y="43"/>
                  </a:lnTo>
                  <a:cubicBezTo>
                    <a:pt x="6652088" y="-3987"/>
                    <a:pt x="6967368" y="277207"/>
                    <a:pt x="6971038" y="627708"/>
                  </a:cubicBezTo>
                  <a:lnTo>
                    <a:pt x="7024235" y="5707429"/>
                  </a:lnTo>
                  <a:cubicBezTo>
                    <a:pt x="7027905" y="6057930"/>
                    <a:pt x="6718583" y="6345665"/>
                    <a:pt x="6333784" y="6349695"/>
                  </a:cubicBezTo>
                  <a:close/>
                </a:path>
              </a:pathLst>
            </a:custGeom>
            <a:blipFill>
              <a:blip r:embed="rId5"/>
              <a:stretch>
                <a:fillRect l="-2736" t="-13661" r="-94" b="-55203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-559082">
            <a:off x="-355047" y="7876771"/>
            <a:ext cx="6293887" cy="3236935"/>
            <a:chOff x="0" y="0"/>
            <a:chExt cx="8391850" cy="4315914"/>
          </a:xfrm>
        </p:grpSpPr>
        <p:sp>
          <p:nvSpPr>
            <p:cNvPr name="AutoShape 11" id="11"/>
            <p:cNvSpPr/>
            <p:nvPr/>
          </p:nvSpPr>
          <p:spPr>
            <a:xfrm rot="542870">
              <a:off x="195224" y="603281"/>
              <a:ext cx="7918455" cy="3109352"/>
            </a:xfrm>
            <a:prstGeom prst="rect">
              <a:avLst/>
            </a:prstGeom>
            <a:solidFill>
              <a:srgbClr val="4044FD"/>
            </a:solidFill>
          </p:spPr>
        </p:sp>
        <p:sp>
          <p:nvSpPr>
            <p:cNvPr name="TextBox 12" id="12"/>
            <p:cNvSpPr txBox="true"/>
            <p:nvPr/>
          </p:nvSpPr>
          <p:spPr>
            <a:xfrm rot="514766">
              <a:off x="343661" y="700554"/>
              <a:ext cx="7935218" cy="22431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528"/>
                </a:lnSpc>
              </a:pPr>
              <a:r>
                <a:rPr lang="en-US" sz="3234">
                  <a:solidFill>
                    <a:srgbClr val="000000"/>
                  </a:solidFill>
                  <a:latin typeface="Aileron"/>
                  <a:ea typeface="Aileron"/>
                  <a:cs typeface="Aileron"/>
                  <a:sym typeface="Aileron"/>
                </a:rPr>
                <a:t> 💡</a:t>
              </a:r>
              <a:r>
                <a:rPr lang="en-US" sz="3234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B</a:t>
              </a:r>
              <a:r>
                <a:rPr lang="en-US" sz="3234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ostez vos révisions</a:t>
              </a:r>
            </a:p>
            <a:p>
              <a:pPr algn="ctr">
                <a:lnSpc>
                  <a:spcPts val="4528"/>
                </a:lnSpc>
              </a:pPr>
              <a:r>
                <a:rPr lang="en-US" sz="3234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 avec un  accompagnement </a:t>
              </a:r>
            </a:p>
            <a:p>
              <a:pPr algn="ctr">
                <a:lnSpc>
                  <a:spcPts val="4528"/>
                </a:lnSpc>
              </a:pPr>
              <a:r>
                <a:rPr lang="en-US" sz="3234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sur mesure.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3743861" y="4879382"/>
            <a:ext cx="3515439" cy="2957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A2000B"/>
                </a:solidFill>
                <a:latin typeface="Open Sans"/>
                <a:ea typeface="Open Sans"/>
                <a:cs typeface="Open Sans"/>
                <a:sym typeface="Open Sans"/>
              </a:rPr>
              <a:t>17</a:t>
            </a:r>
            <a:r>
              <a:rPr lang="en-US" sz="2800">
                <a:solidFill>
                  <a:srgbClr val="A2000B"/>
                </a:solidFill>
                <a:latin typeface="Open Sans"/>
                <a:ea typeface="Open Sans"/>
                <a:cs typeface="Open Sans"/>
                <a:sym typeface="Open Sans"/>
              </a:rPr>
              <a:t>, 18, 19 fév 2027</a:t>
            </a:r>
          </a:p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A2000B"/>
                </a:solidFill>
                <a:latin typeface="Open Sans"/>
                <a:ea typeface="Open Sans"/>
                <a:cs typeface="Open Sans"/>
                <a:sym typeface="Open Sans"/>
              </a:rPr>
              <a:t>14,15 et 16 avril 2027</a:t>
            </a:r>
          </a:p>
          <a:p>
            <a:pPr algn="ctr">
              <a:lnSpc>
                <a:spcPts val="3920"/>
              </a:lnSpc>
            </a:pPr>
          </a:p>
          <a:p>
            <a:pPr algn="r">
              <a:lnSpc>
                <a:spcPts val="3920"/>
              </a:lnSpc>
            </a:pPr>
          </a:p>
          <a:p>
            <a:pPr algn="r">
              <a:lnSpc>
                <a:spcPts val="3920"/>
              </a:lnSpc>
              <a:spcBef>
                <a:spcPct val="0"/>
              </a:spcBef>
            </a:pP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A2000B"/>
                </a:solidFill>
                <a:latin typeface="Open Sans"/>
                <a:ea typeface="Open Sans"/>
                <a:cs typeface="Open Sans"/>
                <a:sym typeface="Open Sans"/>
              </a:rPr>
              <a:t>9h à 15h30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947059" y="3043713"/>
            <a:ext cx="11312241" cy="5530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3"/>
              </a:lnSpc>
            </a:pPr>
            <a:r>
              <a:rPr lang="en-US" sz="3695" b="true">
                <a:solidFill>
                  <a:srgbClr val="10101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Deux stages p</a:t>
            </a:r>
            <a:r>
              <a:rPr lang="en-US" b="true" sz="3695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our consolider vos connaissances tout au long de l’année :</a:t>
            </a:r>
          </a:p>
          <a:p>
            <a:pPr algn="l">
              <a:lnSpc>
                <a:spcPts val="5173"/>
              </a:lnSpc>
            </a:pPr>
          </a:p>
          <a:p>
            <a:pPr algn="l" marL="782792" indent="-391396" lvl="1">
              <a:lnSpc>
                <a:spcPts val="5076"/>
              </a:lnSpc>
              <a:buFont typeface="Arial"/>
              <a:buChar char="•"/>
            </a:pPr>
            <a:r>
              <a:rPr lang="en-US" b="true" sz="3625">
                <a:solidFill>
                  <a:srgbClr val="0171D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Spécialités (au choix)</a:t>
            </a:r>
          </a:p>
          <a:p>
            <a:pPr algn="l" marL="782792" indent="-391396" lvl="1">
              <a:lnSpc>
                <a:spcPts val="5076"/>
              </a:lnSpc>
              <a:buFont typeface="Arial"/>
              <a:buChar char="•"/>
            </a:pPr>
            <a:r>
              <a:rPr lang="en-US" b="true" sz="3625">
                <a:solidFill>
                  <a:srgbClr val="0171D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Philosophie</a:t>
            </a:r>
          </a:p>
          <a:p>
            <a:pPr algn="l" marL="782792" indent="-391396" lvl="1">
              <a:lnSpc>
                <a:spcPts val="5076"/>
              </a:lnSpc>
              <a:buFont typeface="Arial"/>
              <a:buChar char="•"/>
            </a:pPr>
            <a:r>
              <a:rPr lang="en-US" b="true" sz="3625">
                <a:solidFill>
                  <a:srgbClr val="0171D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Français (écrit et oral)</a:t>
            </a:r>
          </a:p>
          <a:p>
            <a:pPr algn="l" marL="782792" indent="-391396" lvl="1">
              <a:lnSpc>
                <a:spcPts val="5076"/>
              </a:lnSpc>
              <a:buFont typeface="Arial"/>
              <a:buChar char="•"/>
            </a:pPr>
            <a:r>
              <a:rPr lang="en-US" b="true" sz="3625">
                <a:solidFill>
                  <a:srgbClr val="0171D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Maths</a:t>
            </a:r>
          </a:p>
          <a:p>
            <a:pPr algn="l" marL="739613" indent="-369807" lvl="1">
              <a:lnSpc>
                <a:spcPts val="4796"/>
              </a:lnSpc>
              <a:buFont typeface="Arial"/>
              <a:buChar char="•"/>
            </a:pPr>
            <a:r>
              <a:rPr lang="en-US" b="true" sz="3425">
                <a:solidFill>
                  <a:srgbClr val="0171D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Méthodologie      </a:t>
            </a:r>
          </a:p>
          <a:p>
            <a:pPr algn="l">
              <a:lnSpc>
                <a:spcPts val="3598"/>
              </a:lnSpc>
              <a:spcBef>
                <a:spcPct val="0"/>
              </a:spcBef>
            </a:pP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4796006" y="5998109"/>
            <a:ext cx="1679755" cy="1436190"/>
          </a:xfrm>
          <a:custGeom>
            <a:avLst/>
            <a:gdLst/>
            <a:ahLst/>
            <a:cxnLst/>
            <a:rect r="r" b="b" t="t" l="l"/>
            <a:pathLst>
              <a:path h="1436190" w="1679755">
                <a:moveTo>
                  <a:pt x="0" y="0"/>
                </a:moveTo>
                <a:lnTo>
                  <a:pt x="1679754" y="0"/>
                </a:lnTo>
                <a:lnTo>
                  <a:pt x="1679754" y="1436190"/>
                </a:lnTo>
                <a:lnTo>
                  <a:pt x="0" y="14361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028700" y="556520"/>
            <a:ext cx="16121549" cy="1049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51"/>
              </a:lnSpc>
            </a:pPr>
            <a:r>
              <a:rPr lang="en-US" sz="7572" b="true">
                <a:solidFill>
                  <a:srgbClr val="1756AE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STAGES  </a:t>
            </a:r>
            <a:r>
              <a:rPr lang="en-US" sz="7572" b="true">
                <a:solidFill>
                  <a:srgbClr val="C43A48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Février</a:t>
            </a:r>
            <a:r>
              <a:rPr lang="en-US" sz="7572" b="true">
                <a:solidFill>
                  <a:srgbClr val="1756AE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 et </a:t>
            </a:r>
            <a:r>
              <a:rPr lang="en-US" sz="7572" b="true">
                <a:solidFill>
                  <a:srgbClr val="C43A48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avril</a:t>
            </a:r>
            <a:r>
              <a:rPr lang="en-US" sz="7572" b="true">
                <a:solidFill>
                  <a:srgbClr val="1756AE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 2027 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-209158" y="1548505"/>
            <a:ext cx="18730312" cy="620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8"/>
              </a:lnSpc>
              <a:spcBef>
                <a:spcPct val="0"/>
              </a:spcBef>
            </a:pPr>
            <a:r>
              <a:rPr lang="en-US" b="true" sz="3706">
                <a:solidFill>
                  <a:srgbClr val="004AA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b="true" sz="3706">
                <a:solidFill>
                  <a:srgbClr val="004AA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Un petit cercle de 6-8 lycéens* en 1ère et en terminale pour un suivi personnalisé.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762120" y="8933850"/>
            <a:ext cx="11258951" cy="913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35"/>
              </a:lnSpc>
              <a:spcBef>
                <a:spcPct val="0"/>
              </a:spcBef>
            </a:pPr>
            <a:r>
              <a:rPr lang="en-US" sz="2668">
                <a:solidFill>
                  <a:srgbClr val="10101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Stage  : 315  </a:t>
            </a:r>
            <a:r>
              <a:rPr lang="en-US" sz="2668">
                <a:solidFill>
                  <a:srgbClr val="10101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€ tarif public / 250 € adhérents AEHPI,</a:t>
            </a:r>
          </a:p>
          <a:p>
            <a:pPr algn="ctr">
              <a:lnSpc>
                <a:spcPts val="3735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4575096" y="7858161"/>
            <a:ext cx="2121575" cy="656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 i="true">
                <a:solidFill>
                  <a:srgbClr val="C43A48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Déjeuner tiré du sac</a:t>
            </a:r>
          </a:p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 i="true">
                <a:solidFill>
                  <a:srgbClr val="C43A48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12h15 à 13h30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94841" y="2766291"/>
            <a:ext cx="4918359" cy="621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2"/>
              </a:lnSpc>
            </a:pPr>
            <a:r>
              <a:rPr lang="en-US" b="true" sz="3658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 jours (15h de cours)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103870" y="9461503"/>
            <a:ext cx="8319731" cy="404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11"/>
              </a:lnSpc>
            </a:pPr>
            <a:r>
              <a:rPr lang="en-US" sz="2436">
                <a:solidFill>
                  <a:srgbClr val="C43A48"/>
                </a:solidFill>
                <a:latin typeface="Open Sans"/>
                <a:ea typeface="Open Sans"/>
                <a:cs typeface="Open Sans"/>
                <a:sym typeface="Open Sans"/>
              </a:rPr>
              <a:t>50 € de réduction p</a:t>
            </a:r>
            <a:r>
              <a:rPr lang="en-US" sz="2436">
                <a:solidFill>
                  <a:srgbClr val="C43A48"/>
                </a:solidFill>
                <a:latin typeface="Open Sans"/>
                <a:ea typeface="Open Sans"/>
                <a:cs typeface="Open Sans"/>
                <a:sym typeface="Open Sans"/>
              </a:rPr>
              <a:t>our toute inscription aux deux stages.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947059" y="8479118"/>
            <a:ext cx="11312241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b="true" sz="5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Ajouter un sous-titre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-385997" y="2140170"/>
            <a:ext cx="9962684" cy="297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4"/>
              </a:lnSpc>
            </a:pPr>
            <a:r>
              <a:rPr lang="en-US" sz="1795">
                <a:solidFill>
                  <a:srgbClr val="A2000B"/>
                </a:solidFill>
                <a:latin typeface="Open Sans"/>
                <a:ea typeface="Open Sans"/>
                <a:cs typeface="Open Sans"/>
                <a:sym typeface="Open Sans"/>
              </a:rPr>
              <a:t>*Réservation conseillée- Places limitées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DAHSXB5OoIo</dc:identifier>
  <dcterms:modified xsi:type="dcterms:W3CDTF">2011-08-01T06:04:30Z</dcterms:modified>
  <cp:revision>1</cp:revision>
  <dc:title>diaporama sept-dec2026</dc:title>
</cp:coreProperties>
</file>